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60" r:id="rId3"/>
    <p:sldId id="261" r:id="rId4"/>
    <p:sldId id="262" r:id="rId5"/>
    <p:sldId id="437" r:id="rId6"/>
    <p:sldId id="425" r:id="rId7"/>
    <p:sldId id="426" r:id="rId8"/>
    <p:sldId id="429" r:id="rId9"/>
    <p:sldId id="326" r:id="rId10"/>
    <p:sldId id="335" r:id="rId11"/>
    <p:sldId id="347" r:id="rId12"/>
    <p:sldId id="433" r:id="rId13"/>
    <p:sldId id="434" r:id="rId14"/>
    <p:sldId id="348" r:id="rId15"/>
    <p:sldId id="381" r:id="rId16"/>
    <p:sldId id="436" r:id="rId17"/>
    <p:sldId id="396" r:id="rId18"/>
    <p:sldId id="407" r:id="rId19"/>
    <p:sldId id="408" r:id="rId20"/>
    <p:sldId id="42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CAD8-A337-4C9F-BF5B-E45FA3C73B95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27F36-CE37-48C2-A417-7C98081A4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1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DF860-94C2-425C-97CE-4359F4711E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5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4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4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2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1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6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8209-C4AC-4BEC-8FC2-598CB4F0CBEC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E149-312B-41C5-83AC-FCE3AC65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gid.ru/krug-chteniya/knigi-o-detstve" TargetMode="External"/><Relationship Id="rId2" Type="http://schemas.openxmlformats.org/officeDocument/2006/relationships/hyperlink" Target="http://www.svmihalkov.ru/konkur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hyperlink" Target="http://bibliogid.ru/krug-chteniya/poznavatelnye-knig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eti.libf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hyperlink" Target="http://images.yandex.ru/yandsearch?text=%D1%81%D0%B0%D0%B4%D0%BE%D0%B2%D0%BD%D0%B8%D0%BA%20%D1%84%D0%BB%D0%BE%D1%80%D0%B5%D0%BD%D1%86%D0%B8%D0%B9&amp;noreask=1&amp;img_url=booktower.ru/sites/default/files/imagecache/product/product/sadovnik_florenciy.jpg&amp;pos=2&amp;rpt=simage&amp;lr=2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3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hyperlink" Target="http://old.prodalit.ru/images/475000/473404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gid.ru/krug-chteniya/istoricheskie-romany-i-povestihttp:/bibliogid.ru/krug-chteniya/istoricheskie-romany-i-povesti" TargetMode="External"/><Relationship Id="rId2" Type="http://schemas.openxmlformats.org/officeDocument/2006/relationships/hyperlink" Target="http://bibliogid.ru/krug-chteniya/priklyucheniy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49480" cy="2387600"/>
          </a:xfrm>
        </p:spPr>
        <p:txBody>
          <a:bodyPr>
            <a:noAutofit/>
          </a:bodyPr>
          <a:lstStyle/>
          <a:p>
            <a:r>
              <a:rPr lang="ru-RU" sz="1600" i="1" dirty="0" err="1" smtClean="0"/>
              <a:t>Вебинар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«Организация </a:t>
            </a:r>
            <a:r>
              <a:rPr lang="ru-RU" sz="1600" i="1" dirty="0"/>
              <a:t>летнего отдыха, занятости воспитанников и обучающихся Ленинградской </a:t>
            </a:r>
            <a:r>
              <a:rPr lang="ru-RU" sz="1600" i="1" dirty="0" smtClean="0"/>
              <a:t>области»</a:t>
            </a:r>
            <a:br>
              <a:rPr lang="ru-RU" sz="1600" i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>Читающий родитель – читающий ребенок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i="1" dirty="0" smtClean="0">
                <a:solidFill>
                  <a:schemeClr val="tx1"/>
                </a:solidFill>
              </a:rPr>
              <a:t>Светлана Владимировна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Букреева</a:t>
            </a:r>
            <a:r>
              <a:rPr lang="ru-RU" sz="1800" b="1" i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800" i="1" dirty="0">
                <a:solidFill>
                  <a:schemeClr val="tx1"/>
                </a:solidFill>
              </a:rPr>
              <a:t>к</a:t>
            </a:r>
            <a:r>
              <a:rPr lang="ru-RU" sz="1800" i="1" dirty="0" smtClean="0">
                <a:solidFill>
                  <a:schemeClr val="tx1"/>
                </a:solidFill>
              </a:rPr>
              <a:t>андидат филологических наук,  доцент кафедры филологического образования ГАОУ ДПО «ЛОИРО»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	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80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Фантастика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836712"/>
            <a:ext cx="7759774" cy="534025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i="1" dirty="0" smtClean="0"/>
              <a:t>Научная фантастика </a:t>
            </a:r>
            <a:r>
              <a:rPr lang="ru-RU" altLang="ru-RU" dirty="0" smtClean="0"/>
              <a:t>(</a:t>
            </a:r>
            <a:r>
              <a:rPr lang="ru-RU" altLang="ru-RU" dirty="0" err="1" smtClean="0"/>
              <a:t>Ж.Верн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Г.Уэллс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Р.Брэдбери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А.Кларк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Р.Шекли</a:t>
            </a:r>
            <a:r>
              <a:rPr lang="ru-RU" altLang="ru-RU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i="1" dirty="0" smtClean="0"/>
              <a:t>Антиутопия</a:t>
            </a:r>
            <a:r>
              <a:rPr lang="ru-RU" altLang="ru-RU" dirty="0" smtClean="0"/>
              <a:t> </a:t>
            </a:r>
            <a:r>
              <a:rPr lang="ru-RU" altLang="ru-RU" dirty="0"/>
              <a:t>(</a:t>
            </a:r>
            <a:r>
              <a:rPr lang="ru-RU" altLang="ru-RU" dirty="0" err="1"/>
              <a:t>Дж.Родари</a:t>
            </a:r>
            <a:r>
              <a:rPr lang="ru-RU" altLang="ru-RU" dirty="0"/>
              <a:t> «</a:t>
            </a:r>
            <a:r>
              <a:rPr lang="ru-RU" altLang="ru-RU" dirty="0" err="1"/>
              <a:t>Джельсомино</a:t>
            </a:r>
            <a:r>
              <a:rPr lang="ru-RU" altLang="ru-RU" dirty="0"/>
              <a:t> в стране лжецов</a:t>
            </a:r>
            <a:r>
              <a:rPr lang="ru-RU" altLang="ru-RU" dirty="0" smtClean="0"/>
              <a:t>», </a:t>
            </a:r>
            <a:r>
              <a:rPr lang="ru-RU" altLang="ru-RU" dirty="0" err="1" smtClean="0"/>
              <a:t>Е.Замятин</a:t>
            </a:r>
            <a:r>
              <a:rPr lang="ru-RU" altLang="ru-RU" dirty="0" smtClean="0"/>
              <a:t> «Мы»</a:t>
            </a:r>
            <a:r>
              <a:rPr lang="ru-RU" altLang="ru-RU" dirty="0" smtClean="0"/>
              <a:t>, Дж. Оруэлл «1984», </a:t>
            </a:r>
            <a:r>
              <a:rPr lang="ru-RU" altLang="ru-RU" dirty="0" err="1" smtClean="0"/>
              <a:t>О.Хаксли</a:t>
            </a:r>
            <a:r>
              <a:rPr lang="ru-RU" altLang="ru-RU" dirty="0" smtClean="0"/>
              <a:t> «О, дивный новый мир»</a:t>
            </a:r>
            <a:r>
              <a:rPr lang="ru-RU" altLang="ru-RU" dirty="0"/>
              <a:t>)</a:t>
            </a:r>
            <a:r>
              <a:rPr lang="ru-RU" altLang="ru-RU" dirty="0" smtClean="0"/>
              <a:t> </a:t>
            </a:r>
          </a:p>
          <a:p>
            <a:pPr marL="0" indent="0">
              <a:buNone/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i="1" dirty="0" err="1" smtClean="0"/>
              <a:t>Фэнтези</a:t>
            </a:r>
            <a:r>
              <a:rPr lang="ru-RU" altLang="ru-RU" i="1" dirty="0" smtClean="0"/>
              <a:t> (</a:t>
            </a:r>
            <a:r>
              <a:rPr lang="ru-RU" altLang="ru-RU" dirty="0" err="1" smtClean="0"/>
              <a:t>К.С.Льюис</a:t>
            </a:r>
            <a:r>
              <a:rPr lang="ru-RU" altLang="ru-RU" dirty="0" smtClean="0"/>
              <a:t> «Хроники </a:t>
            </a:r>
            <a:r>
              <a:rPr lang="ru-RU" altLang="ru-RU" dirty="0" err="1" smtClean="0"/>
              <a:t>Нарнии</a:t>
            </a:r>
            <a:r>
              <a:rPr lang="ru-RU" altLang="ru-RU" dirty="0" smtClean="0"/>
              <a:t>», </a:t>
            </a:r>
            <a:r>
              <a:rPr lang="ru-RU" altLang="ru-RU" dirty="0" err="1" smtClean="0"/>
              <a:t>Дж.Р.Толкиен</a:t>
            </a:r>
            <a:r>
              <a:rPr lang="ru-RU" altLang="ru-RU" dirty="0" smtClean="0"/>
              <a:t> «Властелин колец», </a:t>
            </a:r>
            <a:r>
              <a:rPr lang="ru-RU" altLang="ru-RU" dirty="0" err="1" smtClean="0"/>
              <a:t>Дж.Роулинг</a:t>
            </a:r>
            <a:r>
              <a:rPr lang="ru-RU" altLang="ru-RU" dirty="0" smtClean="0"/>
              <a:t> «Гарри Поттер», </a:t>
            </a:r>
            <a:r>
              <a:rPr lang="ru-RU" altLang="ru-RU" dirty="0" err="1" smtClean="0"/>
              <a:t>Е.Мурашова</a:t>
            </a:r>
            <a:r>
              <a:rPr lang="ru-RU" altLang="ru-RU" dirty="0" smtClean="0"/>
              <a:t> «</a:t>
            </a:r>
            <a:r>
              <a:rPr lang="ru-RU" altLang="ru-RU" dirty="0"/>
              <a:t>Г</a:t>
            </a:r>
            <a:r>
              <a:rPr lang="ru-RU" altLang="ru-RU" dirty="0" smtClean="0"/>
              <a:t>вардия тревоги», «Хрустальный ключ»)</a:t>
            </a:r>
          </a:p>
          <a:p>
            <a:pPr marL="0" indent="0" eaLnBrk="1" hangingPunct="1">
              <a:buNone/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i="1" dirty="0" smtClean="0"/>
              <a:t>Подросток и виртуальная реальность</a:t>
            </a:r>
          </a:p>
          <a:p>
            <a:pPr marL="0" indent="0">
              <a:buNone/>
              <a:defRPr/>
            </a:pPr>
            <a:r>
              <a:rPr lang="ru-RU" altLang="ru-RU" dirty="0" err="1"/>
              <a:t>Колферт</a:t>
            </a:r>
            <a:r>
              <a:rPr lang="ru-RU" altLang="ru-RU" dirty="0"/>
              <a:t> </a:t>
            </a:r>
            <a:r>
              <a:rPr lang="ru-RU" altLang="ru-RU" dirty="0" smtClean="0"/>
              <a:t>Й. </a:t>
            </a:r>
            <a:r>
              <a:rPr lang="ru-RU" altLang="ru-RU" dirty="0" err="1"/>
              <a:t>Артемис</a:t>
            </a:r>
            <a:r>
              <a:rPr lang="ru-RU" altLang="ru-RU" dirty="0"/>
              <a:t> </a:t>
            </a:r>
            <a:r>
              <a:rPr lang="ru-RU" altLang="ru-RU" dirty="0" err="1"/>
              <a:t>Фаус</a:t>
            </a:r>
            <a:r>
              <a:rPr lang="ru-RU" altLang="ru-RU" dirty="0"/>
              <a:t>. Код вечности </a:t>
            </a:r>
            <a:endParaRPr lang="ru-RU" altLang="ru-RU" dirty="0" smtClean="0"/>
          </a:p>
          <a:p>
            <a:pPr marL="0" indent="0">
              <a:buNone/>
              <a:defRPr/>
            </a:pPr>
            <a:r>
              <a:rPr lang="ru-RU" altLang="ru-RU" dirty="0" err="1" smtClean="0"/>
              <a:t>Курпатова</a:t>
            </a:r>
            <a:r>
              <a:rPr lang="ru-RU" altLang="ru-RU" dirty="0" smtClean="0"/>
              <a:t>-Ким Л. </a:t>
            </a:r>
            <a:r>
              <a:rPr lang="ru-RU" altLang="ru-RU" dirty="0" err="1" smtClean="0"/>
              <a:t>Максимус</a:t>
            </a:r>
            <a:r>
              <a:rPr lang="ru-RU" altLang="ru-RU" dirty="0" smtClean="0"/>
              <a:t> </a:t>
            </a:r>
            <a:r>
              <a:rPr lang="ru-RU" altLang="ru-RU" dirty="0"/>
              <a:t>Гром. Побег из </a:t>
            </a:r>
            <a:r>
              <a:rPr lang="ru-RU" altLang="ru-RU" dirty="0" smtClean="0"/>
              <a:t>Эдема</a:t>
            </a:r>
            <a:r>
              <a:rPr lang="ru-RU" altLang="ru-RU" dirty="0"/>
              <a:t>.</a:t>
            </a:r>
          </a:p>
          <a:p>
            <a:pPr marL="0" indent="0">
              <a:buNone/>
              <a:defRPr/>
            </a:pPr>
            <a:r>
              <a:rPr lang="ru-RU" altLang="ru-RU" dirty="0" smtClean="0"/>
              <a:t>Крюкова Т. Ловушка </a:t>
            </a:r>
            <a:r>
              <a:rPr lang="ru-RU" altLang="ru-RU" dirty="0"/>
              <a:t>для </a:t>
            </a:r>
            <a:r>
              <a:rPr lang="ru-RU" altLang="ru-RU" dirty="0" smtClean="0"/>
              <a:t>героя. Гений поневоле.</a:t>
            </a:r>
            <a:endParaRPr lang="ru-RU" altLang="ru-RU" dirty="0"/>
          </a:p>
          <a:p>
            <a:pPr marL="0" indent="0">
              <a:buNone/>
              <a:defRPr/>
            </a:pPr>
            <a:r>
              <a:rPr lang="ru-RU" altLang="ru-RU" dirty="0" err="1" smtClean="0"/>
              <a:t>Пратчетт</a:t>
            </a:r>
            <a:r>
              <a:rPr lang="ru-RU" altLang="ru-RU" dirty="0" smtClean="0"/>
              <a:t> Т. Только </a:t>
            </a:r>
            <a:r>
              <a:rPr lang="ru-RU" altLang="ru-RU" dirty="0"/>
              <a:t>ты можешь спасти </a:t>
            </a:r>
            <a:r>
              <a:rPr lang="ru-RU" altLang="ru-RU" dirty="0" smtClean="0"/>
              <a:t>человечество</a:t>
            </a:r>
            <a:r>
              <a:rPr lang="ru-RU" altLang="ru-RU" dirty="0"/>
              <a:t>.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350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2132856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dirty="0" smtClean="0"/>
              <a:t>Мир детства и отрочества 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в </a:t>
            </a:r>
            <a:r>
              <a:rPr lang="ru-RU" altLang="ru-RU" sz="3600" dirty="0" smtClean="0"/>
              <a:t>произведениях отечественных и зарубежных писателей</a:t>
            </a:r>
          </a:p>
        </p:txBody>
      </p:sp>
    </p:spTree>
    <p:extLst>
      <p:ext uri="{BB962C8B-B14F-4D97-AF65-F5344CB8AC3E}">
        <p14:creationId xmlns:p14="http://schemas.microsoft.com/office/powerpoint/2010/main" val="231067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Для </a:t>
            </a:r>
            <a:r>
              <a:rPr lang="ru-RU" sz="2800" i="1" dirty="0" smtClean="0"/>
              <a:t>младшего </a:t>
            </a:r>
            <a:r>
              <a:rPr lang="ru-RU" sz="2800" i="1" dirty="0" smtClean="0"/>
              <a:t>школьного возраста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994" y="1484784"/>
            <a:ext cx="7886700" cy="4351338"/>
          </a:xfrm>
        </p:spPr>
        <p:txBody>
          <a:bodyPr/>
          <a:lstStyle/>
          <a:p>
            <a:r>
              <a:rPr lang="ru-RU" altLang="ru-RU" dirty="0" err="1" smtClean="0"/>
              <a:t>Жвалевский</a:t>
            </a:r>
            <a:r>
              <a:rPr lang="ru-RU" altLang="ru-RU" dirty="0" smtClean="0"/>
              <a:t> А., Пастернак Е. Бежим отсюда!</a:t>
            </a:r>
          </a:p>
          <a:p>
            <a:r>
              <a:rPr lang="ru-RU" dirty="0" smtClean="0"/>
              <a:t>Лукашкин М. </a:t>
            </a:r>
            <a:r>
              <a:rPr lang="ru-RU" dirty="0"/>
              <a:t>С</a:t>
            </a:r>
            <a:r>
              <a:rPr lang="ru-RU" dirty="0" smtClean="0"/>
              <a:t>тойка на руках на уроках ботаники</a:t>
            </a:r>
          </a:p>
          <a:p>
            <a:r>
              <a:rPr lang="ru-RU" dirty="0" smtClean="0">
                <a:effectLst/>
              </a:rPr>
              <a:t>Давыдычев Л. Жизнь Ивана Семенова, второклассника и второгодника.</a:t>
            </a:r>
          </a:p>
          <a:p>
            <a:r>
              <a:rPr lang="ru-RU" dirty="0" err="1" smtClean="0"/>
              <a:t>Гиваргизов</a:t>
            </a:r>
            <a:r>
              <a:rPr lang="ru-RU" dirty="0" smtClean="0"/>
              <a:t> А. Записки выдающегося двоечника.</a:t>
            </a:r>
          </a:p>
          <a:p>
            <a:r>
              <a:rPr lang="ru-RU" dirty="0" smtClean="0"/>
              <a:t>Диккенс Ч. Приключения </a:t>
            </a:r>
            <a:r>
              <a:rPr lang="ru-RU" dirty="0"/>
              <a:t>О</a:t>
            </a:r>
            <a:r>
              <a:rPr lang="ru-RU" dirty="0" smtClean="0"/>
              <a:t>ливера Твиста.</a:t>
            </a:r>
            <a:endParaRPr lang="ru-RU" dirty="0" smtClean="0"/>
          </a:p>
          <a:p>
            <a:r>
              <a:rPr lang="ru-RU" dirty="0" err="1" smtClean="0"/>
              <a:t>Вестли</a:t>
            </a:r>
            <a:r>
              <a:rPr lang="ru-RU" dirty="0" smtClean="0"/>
              <a:t> </a:t>
            </a:r>
            <a:r>
              <a:rPr lang="ru-RU" dirty="0"/>
              <a:t>А.-К. Папа, мама, восемь детей и грузовик. Щепкин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Парр</a:t>
            </a:r>
            <a:r>
              <a:rPr lang="ru-RU" dirty="0" smtClean="0"/>
              <a:t> М. Вафельное сердце. Тоня </a:t>
            </a:r>
            <a:r>
              <a:rPr lang="ru-RU" dirty="0" err="1" smtClean="0"/>
              <a:t>Глиммердал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3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82" y="116632"/>
            <a:ext cx="7696311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д</a:t>
            </a:r>
            <a:r>
              <a:rPr lang="ru-RU" sz="2400" i="1" dirty="0" smtClean="0"/>
              <a:t>ля среднего и старшего школьного возраста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44" y="434859"/>
            <a:ext cx="8856985" cy="6153150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altLang="ru-RU" sz="8000" dirty="0" smtClean="0"/>
              <a:t>Крапивин В. Произведения по выбору</a:t>
            </a:r>
          </a:p>
          <a:p>
            <a:pPr>
              <a:buNone/>
              <a:defRPr/>
            </a:pPr>
            <a:r>
              <a:rPr lang="ru-RU" altLang="ru-RU" sz="8000" dirty="0" err="1" smtClean="0"/>
              <a:t>Лиханов</a:t>
            </a:r>
            <a:r>
              <a:rPr lang="ru-RU" altLang="ru-RU" sz="8000" dirty="0" smtClean="0"/>
              <a:t> А. Произведения по выбору.</a:t>
            </a:r>
          </a:p>
          <a:p>
            <a:pPr>
              <a:buNone/>
              <a:defRPr/>
            </a:pPr>
            <a:r>
              <a:rPr lang="ru-RU" altLang="ru-RU" sz="8000" dirty="0" smtClean="0"/>
              <a:t>Воскобойников В. Все будет в порядке</a:t>
            </a:r>
          </a:p>
          <a:p>
            <a:pPr>
              <a:buNone/>
              <a:defRPr/>
            </a:pPr>
            <a:r>
              <a:rPr lang="ru-RU" altLang="ru-RU" sz="8000" dirty="0" smtClean="0"/>
              <a:t>Минаев Д. Детство Левы.</a:t>
            </a:r>
          </a:p>
          <a:p>
            <a:pPr>
              <a:buNone/>
              <a:defRPr/>
            </a:pPr>
            <a:r>
              <a:rPr lang="ru-RU" altLang="ru-RU" sz="8000" dirty="0" smtClean="0"/>
              <a:t>Мурашова Е. Класс коррекции</a:t>
            </a:r>
          </a:p>
          <a:p>
            <a:pPr>
              <a:buNone/>
              <a:defRPr/>
            </a:pPr>
            <a:r>
              <a:rPr lang="ru-RU" altLang="ru-RU" sz="8000" dirty="0" smtClean="0"/>
              <a:t>Крюкова Т. </a:t>
            </a:r>
            <a:r>
              <a:rPr lang="ru-RU" altLang="ru-RU" sz="8000" dirty="0" err="1" smtClean="0"/>
              <a:t>Костя+Ника</a:t>
            </a:r>
            <a:r>
              <a:rPr lang="ru-RU" altLang="ru-RU" sz="8000" dirty="0" smtClean="0"/>
              <a:t>. Повторение пройденного.</a:t>
            </a:r>
          </a:p>
          <a:p>
            <a:pPr>
              <a:buNone/>
              <a:defRPr/>
            </a:pPr>
            <a:r>
              <a:rPr lang="ru-RU" altLang="ru-RU" sz="8000" dirty="0" err="1" smtClean="0"/>
              <a:t>Жвалевский</a:t>
            </a:r>
            <a:r>
              <a:rPr lang="ru-RU" altLang="ru-RU" sz="8000" dirty="0" smtClean="0"/>
              <a:t> А., Пастернак Е. Время всегда хорошее</a:t>
            </a:r>
          </a:p>
          <a:p>
            <a:pPr>
              <a:buNone/>
              <a:defRPr/>
            </a:pPr>
            <a:r>
              <a:rPr lang="ru-RU" sz="8000" dirty="0" err="1" smtClean="0"/>
              <a:t>Ворфоломеева</a:t>
            </a:r>
            <a:r>
              <a:rPr lang="ru-RU" sz="8000" dirty="0" smtClean="0"/>
              <a:t> С. </a:t>
            </a:r>
            <a:r>
              <a:rPr lang="ru-RU" sz="8000" dirty="0"/>
              <a:t>Машка как символ веры </a:t>
            </a:r>
            <a:endParaRPr lang="ru-RU" sz="8000" dirty="0" smtClean="0"/>
          </a:p>
          <a:p>
            <a:pPr>
              <a:buNone/>
              <a:defRPr/>
            </a:pPr>
            <a:r>
              <a:rPr lang="ru-RU" altLang="ru-RU" sz="8000" dirty="0" err="1" smtClean="0"/>
              <a:t>Аромштам</a:t>
            </a:r>
            <a:r>
              <a:rPr lang="ru-RU" altLang="ru-RU" sz="8000" dirty="0" smtClean="0"/>
              <a:t> М. Когда отдыхают ангелы</a:t>
            </a:r>
          </a:p>
          <a:p>
            <a:pPr>
              <a:buNone/>
              <a:defRPr/>
            </a:pPr>
            <a:r>
              <a:rPr lang="ru-RU" altLang="ru-RU" sz="8000" dirty="0" err="1" smtClean="0"/>
              <a:t>Венедиктова</a:t>
            </a:r>
            <a:r>
              <a:rPr lang="ru-RU" altLang="ru-RU" sz="8000" dirty="0" smtClean="0"/>
              <a:t> Ю. Арзамас. Зона надежды</a:t>
            </a:r>
          </a:p>
          <a:p>
            <a:pPr>
              <a:buNone/>
              <a:defRPr/>
            </a:pPr>
            <a:r>
              <a:rPr lang="ru-RU" altLang="ru-RU" sz="8000" dirty="0" smtClean="0"/>
              <a:t>Пономаревы С. и Н. Фото на развалинах.</a:t>
            </a:r>
          </a:p>
          <a:p>
            <a:pPr>
              <a:buNone/>
              <a:defRPr/>
            </a:pPr>
            <a:r>
              <a:rPr lang="ru-RU" altLang="ru-RU" sz="8000" dirty="0" smtClean="0"/>
              <a:t>Бах Р. Чайка </a:t>
            </a:r>
            <a:r>
              <a:rPr lang="ru-RU" altLang="ru-RU" sz="8000" dirty="0"/>
              <a:t>по имени Джонатан </a:t>
            </a:r>
            <a:r>
              <a:rPr lang="ru-RU" altLang="ru-RU" sz="8000" dirty="0" smtClean="0"/>
              <a:t>Ливингстон </a:t>
            </a:r>
            <a:endParaRPr lang="ru-RU" altLang="ru-RU" sz="8000" dirty="0"/>
          </a:p>
          <a:p>
            <a:pPr>
              <a:buNone/>
              <a:defRPr/>
            </a:pPr>
            <a:r>
              <a:rPr lang="ru-RU" altLang="ru-RU" sz="8000" dirty="0" smtClean="0"/>
              <a:t>Сэлинджер Дж. Над </a:t>
            </a:r>
            <a:r>
              <a:rPr lang="ru-RU" altLang="ru-RU" sz="8000" dirty="0"/>
              <a:t>пропастью во </a:t>
            </a:r>
            <a:r>
              <a:rPr lang="ru-RU" altLang="ru-RU" sz="8000" dirty="0" smtClean="0"/>
              <a:t>ржи</a:t>
            </a:r>
            <a:endParaRPr lang="ru-RU" altLang="ru-RU" sz="8000" dirty="0"/>
          </a:p>
          <a:p>
            <a:pPr>
              <a:buNone/>
              <a:defRPr/>
            </a:pPr>
            <a:r>
              <a:rPr lang="ru-RU" altLang="ru-RU" sz="8000" dirty="0" err="1" smtClean="0"/>
              <a:t>Голдинг</a:t>
            </a:r>
            <a:r>
              <a:rPr lang="ru-RU" altLang="ru-RU" sz="8000" dirty="0" smtClean="0"/>
              <a:t> У. Повелитель мух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err="1" smtClean="0"/>
              <a:t>Гордер</a:t>
            </a:r>
            <a:r>
              <a:rPr lang="ru-RU" sz="8000" dirty="0" smtClean="0"/>
              <a:t> </a:t>
            </a:r>
            <a:r>
              <a:rPr lang="ru-RU" sz="8000" dirty="0" smtClean="0"/>
              <a:t>Ю. Мир </a:t>
            </a:r>
            <a:r>
              <a:rPr lang="ru-RU" sz="8000" dirty="0" smtClean="0"/>
              <a:t>Софии</a:t>
            </a:r>
            <a:endParaRPr lang="ru-RU" sz="8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8000" dirty="0" smtClean="0"/>
              <a:t>Тор А. Остров </a:t>
            </a:r>
            <a:r>
              <a:rPr lang="ru-RU" altLang="ru-RU" sz="8000" dirty="0"/>
              <a:t>в </a:t>
            </a:r>
            <a:r>
              <a:rPr lang="ru-RU" altLang="ru-RU" sz="8000" dirty="0" smtClean="0"/>
              <a:t>море. Пруд </a:t>
            </a:r>
            <a:r>
              <a:rPr lang="ru-RU" altLang="ru-RU" sz="8000" dirty="0"/>
              <a:t>белых </a:t>
            </a:r>
            <a:r>
              <a:rPr lang="ru-RU" altLang="ru-RU" sz="8000" dirty="0" smtClean="0"/>
              <a:t>лилий. Глубина моря. Открытое море.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8000" dirty="0" smtClean="0"/>
              <a:t>Робинсон </a:t>
            </a:r>
            <a:r>
              <a:rPr lang="ru-RU" sz="8000" dirty="0"/>
              <a:t>Дж. Когда здесь была </a:t>
            </a:r>
            <a:r>
              <a:rPr lang="ru-RU" sz="8000" dirty="0" err="1" smtClean="0"/>
              <a:t>Марни</a:t>
            </a:r>
            <a:r>
              <a:rPr lang="ru-RU" sz="8000" dirty="0" smtClean="0"/>
              <a:t>.</a:t>
            </a:r>
          </a:p>
          <a:p>
            <a:pPr>
              <a:buNone/>
              <a:defRPr/>
            </a:pPr>
            <a:r>
              <a:rPr lang="ru-RU" altLang="ru-RU" sz="8000" dirty="0" err="1" smtClean="0"/>
              <a:t>Хагерюп</a:t>
            </a:r>
            <a:r>
              <a:rPr lang="ru-RU" altLang="ru-RU" sz="8000" dirty="0" smtClean="0"/>
              <a:t> К. Серия книг о </a:t>
            </a:r>
            <a:r>
              <a:rPr lang="ru-RU" altLang="ru-RU" sz="8000" dirty="0" err="1" smtClean="0"/>
              <a:t>Маркусе</a:t>
            </a:r>
            <a:r>
              <a:rPr lang="ru-RU" altLang="ru-RU" sz="8000" dirty="0" smtClean="0"/>
              <a:t>.</a:t>
            </a:r>
          </a:p>
          <a:p>
            <a:pPr marL="0" indent="0">
              <a:buNone/>
              <a:defRPr/>
            </a:pPr>
            <a:r>
              <a:rPr lang="ru-RU" altLang="ru-RU" sz="8000" dirty="0" err="1" smtClean="0"/>
              <a:t>Бердселл</a:t>
            </a:r>
            <a:r>
              <a:rPr lang="ru-RU" altLang="ru-RU" sz="8000" dirty="0" smtClean="0"/>
              <a:t> Дж. </a:t>
            </a:r>
            <a:r>
              <a:rPr lang="ru-RU" altLang="ru-RU" sz="8000" dirty="0" err="1" smtClean="0"/>
              <a:t>Пендервики</a:t>
            </a:r>
            <a:r>
              <a:rPr lang="ru-RU" altLang="ru-RU" sz="8000" dirty="0"/>
              <a:t>, летняя история про четырех сестер, двух кроликов и одного мальчика, с которым было не </a:t>
            </a:r>
            <a:r>
              <a:rPr lang="ru-RU" altLang="ru-RU" sz="8000" dirty="0" smtClean="0"/>
              <a:t>скучно. </a:t>
            </a:r>
            <a:r>
              <a:rPr lang="ru-RU" altLang="ru-RU" sz="8000" dirty="0" err="1" smtClean="0"/>
              <a:t>Педервики</a:t>
            </a:r>
            <a:r>
              <a:rPr lang="ru-RU" altLang="ru-RU" sz="8000" dirty="0" smtClean="0"/>
              <a:t> </a:t>
            </a:r>
            <a:r>
              <a:rPr lang="ru-RU" altLang="ru-RU" sz="8000" dirty="0"/>
              <a:t>на улице </a:t>
            </a:r>
            <a:r>
              <a:rPr lang="ru-RU" altLang="ru-RU" sz="8000" dirty="0" err="1" smtClean="0"/>
              <a:t>Гардем</a:t>
            </a:r>
            <a:r>
              <a:rPr lang="ru-RU" altLang="ru-RU" sz="8000" dirty="0"/>
              <a:t>.</a:t>
            </a:r>
          </a:p>
          <a:p>
            <a:pPr>
              <a:buNone/>
              <a:defRPr/>
            </a:pPr>
            <a:endParaRPr lang="ru-RU" altLang="ru-RU" sz="2400" dirty="0"/>
          </a:p>
          <a:p>
            <a:pPr>
              <a:buNone/>
              <a:defRPr/>
            </a:pPr>
            <a:endParaRPr lang="ru-RU" altLang="ru-RU" sz="2400" dirty="0"/>
          </a:p>
          <a:p>
            <a:pPr>
              <a:lnSpc>
                <a:spcPct val="90000"/>
              </a:lnSpc>
              <a:defRPr/>
            </a:pPr>
            <a:endParaRPr lang="ru-RU" altLang="ru-RU" dirty="0"/>
          </a:p>
          <a:p>
            <a:pPr>
              <a:lnSpc>
                <a:spcPct val="90000"/>
              </a:lnSpc>
              <a:defRPr/>
            </a:pPr>
            <a:endParaRPr lang="ru-RU" altLang="ru-RU" dirty="0"/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09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/>
              <a:t>Книжные серии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Литературный конкурс им. </a:t>
            </a:r>
            <a:r>
              <a:rPr lang="ru-RU" dirty="0" err="1" smtClean="0"/>
              <a:t>С.Михалкова</a:t>
            </a:r>
            <a:r>
              <a:rPr lang="ru-RU" dirty="0" smtClean="0"/>
              <a:t> («Библиотека современного подростка») </a:t>
            </a:r>
            <a:r>
              <a:rPr lang="en-US" dirty="0">
                <a:hlinkClick r:id="rId2"/>
              </a:rPr>
              <a:t>http://www.svmihalkov.ru/konkurs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dirty="0" smtClean="0"/>
              <a:t>Собрание сочинений» («Самокат»)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dirty="0" smtClean="0"/>
              <a:t>Настоящее время» («РОСМЭН»)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«</a:t>
            </a:r>
            <a:r>
              <a:rPr lang="ru-RU" dirty="0" smtClean="0"/>
              <a:t>Вот это книга!» («Розовый жираф</a:t>
            </a:r>
            <a:r>
              <a:rPr lang="ru-RU" dirty="0" smtClean="0"/>
              <a:t>»)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en-US" altLang="ru-RU" dirty="0">
                <a:hlinkClick r:id="rId3"/>
              </a:rPr>
              <a:t>http://bibliogid.ru/krug-chteniya/knigi-o-detstve</a:t>
            </a:r>
            <a:endParaRPr lang="ru-RU" altLang="ru-RU" dirty="0"/>
          </a:p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4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2628639" y="2908636"/>
            <a:ext cx="4509607" cy="68195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В мире искусства</a:t>
            </a:r>
            <a:endParaRPr lang="ru-RU" b="1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585" y="116632"/>
            <a:ext cx="1512342" cy="2031514"/>
          </a:xfrm>
          <a:prstGeom prst="rect">
            <a:avLst/>
          </a:prstGeom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40" y="4461653"/>
            <a:ext cx="1658611" cy="2276872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745" y="4506500"/>
            <a:ext cx="2232040" cy="2232918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192" y="116632"/>
            <a:ext cx="1969614" cy="1969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79" y="45065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092" y="70569"/>
            <a:ext cx="2087398" cy="2086154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49" y="2325683"/>
            <a:ext cx="1907340" cy="1907340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93649"/>
            <a:ext cx="1450654" cy="2056584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758" y="209203"/>
            <a:ext cx="1260735" cy="19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j.livelib.ru/boocover/1001198546/200/a45b/Nina_Dashevskaya__Okolo_muzyk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5803" y="4412984"/>
            <a:ext cx="1529890" cy="23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livelib.ru/boocover/1001122449/200/2f69/Patrik_Modiano__Katrin_Karambo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336" y="2211396"/>
            <a:ext cx="1382033" cy="20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7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8030716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+mj-lt"/>
              </a:rPr>
              <a:t>О чем расскажут старые картины? Сказки о художниках. Сборник под редакцией Л. Жуковой</a:t>
            </a:r>
          </a:p>
          <a:p>
            <a:r>
              <a:rPr lang="ru-RU" sz="2400" dirty="0" smtClean="0">
                <a:latin typeface="+mj-lt"/>
              </a:rPr>
              <a:t>Очарованье русского пейзажа. Сказки о художниках. Сборник под редакцией Н. Астаховой 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Виктор Лунин. Волшебная мелодия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Евсеев Б. </a:t>
            </a:r>
            <a:r>
              <a:rPr lang="ru-RU" sz="2400" dirty="0">
                <a:latin typeface="+mj-lt"/>
              </a:rPr>
              <a:t>Чайковский, или волшебное </a:t>
            </a:r>
            <a:r>
              <a:rPr lang="ru-RU" sz="2400" dirty="0" smtClean="0">
                <a:latin typeface="+mj-lt"/>
              </a:rPr>
              <a:t>перо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Глезер-</a:t>
            </a:r>
            <a:r>
              <a:rPr lang="ru-RU" sz="2400" dirty="0" err="1" smtClean="0">
                <a:latin typeface="+mj-lt"/>
              </a:rPr>
              <a:t>Науд</a:t>
            </a:r>
            <a:r>
              <a:rPr lang="ru-RU" sz="2400" dirty="0" smtClean="0">
                <a:latin typeface="+mj-lt"/>
              </a:rPr>
              <a:t> Л. Волшебная </a:t>
            </a:r>
            <a:r>
              <a:rPr lang="ru-RU" sz="2400" dirty="0">
                <a:latin typeface="+mj-lt"/>
              </a:rPr>
              <a:t>флейта</a:t>
            </a:r>
            <a:r>
              <a:rPr lang="ru-RU" sz="24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ru-RU" sz="2400" dirty="0" err="1" smtClean="0">
                <a:latin typeface="+mj-lt"/>
              </a:rPr>
              <a:t>Гельме</a:t>
            </a:r>
            <a:r>
              <a:rPr lang="ru-RU" sz="2400" dirty="0" smtClean="0">
                <a:latin typeface="+mj-lt"/>
              </a:rPr>
              <a:t> Г. Лисенок Фокстрот.</a:t>
            </a:r>
          </a:p>
          <a:p>
            <a:pPr>
              <a:defRPr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Андерсон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Л., </a:t>
            </a:r>
            <a:r>
              <a:rPr lang="ru-RU" sz="2400" dirty="0" err="1" smtClean="0">
                <a:latin typeface="+mj-lt"/>
                <a:cs typeface="Times New Roman" panose="02020603050405020304" pitchFamily="18" charset="0"/>
              </a:rPr>
              <a:t>Бьорк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К. Линнея в саду художника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Джеймс </a:t>
            </a:r>
            <a:r>
              <a:rPr lang="ru-RU" sz="2400" dirty="0" err="1" smtClean="0">
                <a:latin typeface="+mj-lt"/>
              </a:rPr>
              <a:t>Мейхью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Кати в картинной галерее. Кати и подсолнухи. Кати и импрессионисты. Кати в картинной галерее.</a:t>
            </a: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r>
              <a:rPr lang="ru-RU" sz="2400" dirty="0" err="1" smtClean="0">
                <a:latin typeface="+mj-lt"/>
              </a:rPr>
              <a:t>Модиано</a:t>
            </a:r>
            <a:r>
              <a:rPr lang="ru-RU" sz="2400" dirty="0" smtClean="0">
                <a:latin typeface="+mj-lt"/>
              </a:rPr>
              <a:t> П. Катрин Карамболь</a:t>
            </a:r>
          </a:p>
          <a:p>
            <a:r>
              <a:rPr lang="ru-RU" sz="2400" dirty="0" err="1" smtClean="0">
                <a:latin typeface="+mj-lt"/>
              </a:rPr>
              <a:t>Дашевская</a:t>
            </a:r>
            <a:r>
              <a:rPr lang="ru-RU" sz="2400" dirty="0" smtClean="0">
                <a:latin typeface="+mj-lt"/>
              </a:rPr>
              <a:t> Н. Около музыки</a:t>
            </a:r>
          </a:p>
          <a:p>
            <a:r>
              <a:rPr lang="ru-RU" sz="2400" dirty="0" err="1" smtClean="0">
                <a:effectLst/>
                <a:latin typeface="+mj-lt"/>
              </a:rPr>
              <a:t>Свинген</a:t>
            </a:r>
            <a:r>
              <a:rPr lang="ru-RU" sz="2400" dirty="0" smtClean="0">
                <a:effectLst/>
                <a:latin typeface="+mj-lt"/>
              </a:rPr>
              <a:t> А. Баллада о сломанном носе</a:t>
            </a:r>
          </a:p>
          <a:p>
            <a:pPr>
              <a:defRPr/>
            </a:pPr>
            <a:r>
              <a:rPr lang="ru-RU" sz="2400" dirty="0" err="1">
                <a:latin typeface="+mj-lt"/>
              </a:rPr>
              <a:t>Сизова</a:t>
            </a:r>
            <a:r>
              <a:rPr lang="ru-RU" sz="2400" dirty="0">
                <a:latin typeface="+mj-lt"/>
              </a:rPr>
              <a:t> М. История одной девочки.</a:t>
            </a:r>
          </a:p>
          <a:p>
            <a:pPr>
              <a:defRPr/>
            </a:pPr>
            <a:r>
              <a:rPr lang="ru-RU" sz="2400" dirty="0" err="1">
                <a:latin typeface="+mj-lt"/>
              </a:rPr>
              <a:t>Стритфилд</a:t>
            </a:r>
            <a:r>
              <a:rPr lang="ru-RU" sz="2400" dirty="0">
                <a:latin typeface="+mj-lt"/>
              </a:rPr>
              <a:t> М. Н. Балетные туфельки.</a:t>
            </a:r>
          </a:p>
          <a:p>
            <a:pPr marL="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1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23248"/>
            <a:ext cx="4050159" cy="739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Поэзия 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1075"/>
            <a:ext cx="9000999" cy="5114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dirty="0" err="1" smtClean="0"/>
              <a:t>В.Левин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Р.Муха</a:t>
            </a:r>
            <a:r>
              <a:rPr lang="ru-RU" altLang="ru-RU" sz="2400" dirty="0" smtClean="0"/>
              <a:t>. Между нами.</a:t>
            </a:r>
            <a:endParaRPr lang="ru-RU" altLang="ru-RU" sz="2400" dirty="0"/>
          </a:p>
          <a:p>
            <a:pPr>
              <a:defRPr/>
            </a:pPr>
            <a:r>
              <a:rPr lang="ru-RU" altLang="ru-RU" sz="2400" dirty="0" smtClean="0"/>
              <a:t>Р. Муха. Немного </a:t>
            </a:r>
            <a:r>
              <a:rPr lang="ru-RU" altLang="ru-RU" sz="2400" dirty="0"/>
              <a:t>про </a:t>
            </a:r>
            <a:r>
              <a:rPr lang="ru-RU" altLang="ru-RU" sz="2400" dirty="0" smtClean="0"/>
              <a:t>осьминога</a:t>
            </a:r>
            <a:endParaRPr lang="ru-RU" altLang="ru-RU" sz="2400" dirty="0"/>
          </a:p>
          <a:p>
            <a:pPr>
              <a:defRPr/>
            </a:pPr>
            <a:r>
              <a:rPr lang="ru-RU" altLang="ru-RU" sz="2400" dirty="0" err="1" smtClean="0"/>
              <a:t>М.Яснов</a:t>
            </a:r>
            <a:r>
              <a:rPr lang="ru-RU" altLang="ru-RU" sz="2400" dirty="0" smtClean="0"/>
              <a:t>. </a:t>
            </a:r>
            <a:r>
              <a:rPr lang="ru-RU" altLang="ru-RU" sz="2400" dirty="0" err="1" smtClean="0"/>
              <a:t>Чудетство</a:t>
            </a:r>
            <a:r>
              <a:rPr lang="ru-RU" altLang="ru-RU" sz="2400" dirty="0" smtClean="0"/>
              <a:t>.</a:t>
            </a:r>
            <a:r>
              <a:rPr lang="ru-RU" altLang="ru-RU" sz="2400" dirty="0">
                <a:latin typeface="Times New Roman" panose="02020603050405020304" pitchFamily="18" charset="0"/>
              </a:rPr>
              <a:t> Сборники разных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лет</a:t>
            </a:r>
            <a:endParaRPr lang="ru-RU" altLang="ru-RU" sz="2400" dirty="0"/>
          </a:p>
          <a:p>
            <a:pPr>
              <a:defRPr/>
            </a:pPr>
            <a:r>
              <a:rPr lang="ru-RU" altLang="ru-RU" sz="2400" dirty="0" err="1" smtClean="0"/>
              <a:t>А.Гиваргизов</a:t>
            </a:r>
            <a:r>
              <a:rPr lang="ru-RU" altLang="ru-RU" sz="2400" dirty="0" smtClean="0"/>
              <a:t>. Про </a:t>
            </a:r>
            <a:r>
              <a:rPr lang="ru-RU" altLang="ru-RU" sz="2400" dirty="0"/>
              <a:t>драконов и </a:t>
            </a:r>
            <a:r>
              <a:rPr lang="ru-RU" altLang="ru-RU" sz="2400" dirty="0" smtClean="0"/>
              <a:t>милиционеров.</a:t>
            </a:r>
            <a:endParaRPr lang="ru-RU" altLang="ru-RU" sz="2400" dirty="0"/>
          </a:p>
          <a:p>
            <a:pPr>
              <a:defRPr/>
            </a:pPr>
            <a:r>
              <a:rPr lang="ru-RU" altLang="ru-RU" sz="2400" dirty="0" err="1"/>
              <a:t>Г.Кружков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.Письмо </a:t>
            </a:r>
            <a:r>
              <a:rPr lang="ru-RU" altLang="ru-RU" sz="2400" dirty="0"/>
              <a:t>с </a:t>
            </a:r>
            <a:r>
              <a:rPr lang="ru-RU" altLang="ru-RU" sz="2400" dirty="0" smtClean="0"/>
              <a:t>парохода.</a:t>
            </a:r>
          </a:p>
          <a:p>
            <a:pPr marL="0" indent="0" algn="ctr">
              <a:buNone/>
              <a:defRPr/>
            </a:pPr>
            <a:r>
              <a:rPr lang="ru-RU" altLang="ru-RU" sz="2400" i="1" dirty="0" smtClean="0"/>
              <a:t>Сборники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Я иду в школу/ </a:t>
            </a:r>
            <a:r>
              <a:rPr lang="ru-RU" altLang="ru-RU" sz="2400" dirty="0" err="1" smtClean="0"/>
              <a:t>М.Яснов</a:t>
            </a:r>
            <a:r>
              <a:rPr lang="ru-RU" altLang="ru-RU" sz="2400" dirty="0" smtClean="0"/>
              <a:t>.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Волшебный буфет./ </a:t>
            </a:r>
            <a:r>
              <a:rPr lang="ru-RU" altLang="ru-RU" sz="2400" dirty="0" err="1" smtClean="0"/>
              <a:t>М.Яснов</a:t>
            </a:r>
            <a:endParaRPr lang="ru-RU" altLang="ru-RU" sz="2400" dirty="0" smtClean="0"/>
          </a:p>
          <a:p>
            <a:pPr marL="0" indent="0" algn="just">
              <a:buNone/>
              <a:defRPr/>
            </a:pPr>
            <a:r>
              <a:rPr lang="ru-RU" sz="2400" dirty="0"/>
              <a:t>Колесо обозрения. Стихи современных поэтов для </a:t>
            </a:r>
            <a:r>
              <a:rPr lang="ru-RU" sz="2400" dirty="0" smtClean="0"/>
              <a:t>детей. М., 2016</a:t>
            </a:r>
          </a:p>
          <a:p>
            <a:pPr marL="0" indent="0" algn="just">
              <a:buNone/>
              <a:defRPr/>
            </a:pPr>
            <a:r>
              <a:rPr lang="ru-RU" sz="2400" dirty="0" smtClean="0"/>
              <a:t>Поэтическая серия. </a:t>
            </a:r>
            <a:r>
              <a:rPr lang="ru-RU" sz="2400" dirty="0"/>
              <a:t>(«Самокат</a:t>
            </a:r>
            <a:r>
              <a:rPr lang="ru-RU" sz="2400" dirty="0" smtClean="0"/>
              <a:t>») Вышли кн.: </a:t>
            </a:r>
            <a:r>
              <a:rPr lang="ru-RU" sz="2400" dirty="0" err="1" smtClean="0"/>
              <a:t>В.Левин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О.Георгиев</a:t>
            </a:r>
            <a:r>
              <a:rPr lang="ru-RU" sz="2400" dirty="0" smtClean="0"/>
              <a:t>, </a:t>
            </a:r>
            <a:r>
              <a:rPr lang="ru-RU" sz="2400" dirty="0" err="1" smtClean="0"/>
              <a:t>Ю.Коваль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Палитра слов : стихи в картинках / Мария Степанова, Вера Павлова, Фёдор </a:t>
            </a:r>
            <a:r>
              <a:rPr lang="ru-RU" sz="2400" dirty="0" err="1">
                <a:cs typeface="Times New Roman" panose="02020603050405020304" pitchFamily="18" charset="0"/>
              </a:rPr>
              <a:t>Сваровский</a:t>
            </a:r>
            <a:r>
              <a:rPr lang="ru-RU" sz="2400" dirty="0">
                <a:cs typeface="Times New Roman" panose="02020603050405020304" pitchFamily="18" charset="0"/>
              </a:rPr>
              <a:t>, Олег Юрьев, Антон </a:t>
            </a:r>
            <a:r>
              <a:rPr lang="ru-RU" sz="2400" dirty="0" err="1">
                <a:cs typeface="Times New Roman" panose="02020603050405020304" pitchFamily="18" charset="0"/>
              </a:rPr>
              <a:t>Тенсер</a:t>
            </a:r>
            <a:r>
              <a:rPr lang="ru-RU" sz="2400" dirty="0">
                <a:cs typeface="Times New Roman" panose="02020603050405020304" pitchFamily="18" charset="0"/>
              </a:rPr>
              <a:t>, Герман </a:t>
            </a:r>
            <a:r>
              <a:rPr lang="ru-RU" sz="2400" dirty="0" err="1">
                <a:cs typeface="Times New Roman" panose="02020603050405020304" pitchFamily="18" charset="0"/>
              </a:rPr>
              <a:t>Лукомников</a:t>
            </a:r>
            <a:r>
              <a:rPr lang="ru-RU" sz="2400" dirty="0">
                <a:cs typeface="Times New Roman" panose="02020603050405020304" pitchFamily="18" charset="0"/>
              </a:rPr>
              <a:t>, Дмитрий </a:t>
            </a:r>
            <a:r>
              <a:rPr lang="ru-RU" sz="2400" dirty="0" err="1">
                <a:cs typeface="Times New Roman" panose="02020603050405020304" pitchFamily="18" charset="0"/>
              </a:rPr>
              <a:t>Строцев</a:t>
            </a:r>
            <a:r>
              <a:rPr lang="ru-RU" sz="2400" dirty="0">
                <a:cs typeface="Times New Roman" panose="02020603050405020304" pitchFamily="18" charset="0"/>
              </a:rPr>
              <a:t>, Леопольд Эпштейн, Леонид Шваб, Женя Павловская, Павел Гольдин ; художник Юлия </a:t>
            </a:r>
            <a:r>
              <a:rPr lang="ru-RU" sz="2400" dirty="0" err="1">
                <a:cs typeface="Times New Roman" panose="02020603050405020304" pitchFamily="18" charset="0"/>
              </a:rPr>
              <a:t>Думова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  <a:endParaRPr lang="ru-RU" sz="2400" dirty="0"/>
          </a:p>
          <a:p>
            <a:pPr marL="0" indent="0" algn="just">
              <a:buNone/>
              <a:defRPr/>
            </a:pPr>
            <a:endParaRPr lang="ru-RU" altLang="ru-RU" sz="2400" dirty="0" smtClean="0"/>
          </a:p>
          <a:p>
            <a:pPr marL="0" indent="0" algn="just">
              <a:buNone/>
              <a:defRPr/>
            </a:pP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</p:txBody>
      </p:sp>
      <p:pic>
        <p:nvPicPr>
          <p:cNvPr id="4" name="Picture 2" descr="https://i.livelib.ru/boocover/1001644599/o/44d7/Mihail_Yasnov__Koleso_obozreniya._Stihi_sovremennyh_poetov_dlya_detej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39380"/>
            <a:ext cx="1189010" cy="1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j.livelib.ru/boocover/1000252963/200/9043/Oleg_Grigorev__Stihi_dlya_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8477" y="1552650"/>
            <a:ext cx="977050" cy="18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livelib.ru/boocover/1001293628/200/122c/Vadim_Levin__Stihi_s_gorchits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96" y="692696"/>
            <a:ext cx="1029445" cy="17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23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/>
              <a:t>Познавательные книги</a:t>
            </a:r>
            <a:endParaRPr lang="ru-RU" sz="4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bibliogid.ru/krug-chteniya/poznavatelnye-knigi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" y="116632"/>
            <a:ext cx="1981835" cy="2616209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" y="4407771"/>
            <a:ext cx="2596852" cy="2040384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90" y="111079"/>
            <a:ext cx="2033384" cy="25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890" y="4212061"/>
            <a:ext cx="2346597" cy="2472044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87" y="4162406"/>
            <a:ext cx="1684238" cy="253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543" y="124655"/>
            <a:ext cx="1924260" cy="2551616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64" y="4171821"/>
            <a:ext cx="1817872" cy="251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144" y="117867"/>
            <a:ext cx="1913712" cy="25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2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484784"/>
            <a:ext cx="7598668" cy="35283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dirty="0" smtClean="0"/>
              <a:t>Мещеряков В.П</a:t>
            </a:r>
            <a:r>
              <a:rPr lang="ru-RU" altLang="ru-RU" sz="2400" dirty="0"/>
              <a:t>.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Сербул</a:t>
            </a:r>
            <a:r>
              <a:rPr lang="ru-RU" altLang="ru-RU" sz="2400" dirty="0" smtClean="0"/>
              <a:t> М.Н</a:t>
            </a:r>
            <a:r>
              <a:rPr lang="ru-RU" altLang="ru-RU" sz="2400" dirty="0"/>
              <a:t>.</a:t>
            </a:r>
            <a:r>
              <a:rPr lang="ru-RU" altLang="ru-RU" sz="2400" dirty="0" smtClean="0"/>
              <a:t>. Книжные </a:t>
            </a:r>
            <a:r>
              <a:rPr lang="ru-RU" altLang="ru-RU" sz="2400" dirty="0"/>
              <a:t>тайны, загадки, </a:t>
            </a:r>
            <a:r>
              <a:rPr lang="ru-RU" altLang="ru-RU" sz="2400" dirty="0" smtClean="0"/>
              <a:t>преступления.</a:t>
            </a:r>
            <a:br>
              <a:rPr lang="ru-RU" altLang="ru-RU" sz="2400" dirty="0" smtClean="0"/>
            </a:br>
            <a:r>
              <a:rPr lang="ru-RU" sz="2400" dirty="0" smtClean="0"/>
              <a:t>Колмановский </a:t>
            </a:r>
            <a:r>
              <a:rPr lang="ru-RU" sz="2400" dirty="0"/>
              <a:t>И. Почему птицы не падают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Левитан </a:t>
            </a:r>
            <a:r>
              <a:rPr lang="ru-RU" sz="2400" dirty="0"/>
              <a:t>Е. Тайны нашего </a:t>
            </a:r>
            <a:r>
              <a:rPr lang="ru-RU" sz="2400" dirty="0" smtClean="0"/>
              <a:t>Солнышка</a:t>
            </a:r>
            <a:br>
              <a:rPr lang="ru-RU" sz="2400" dirty="0" smtClean="0"/>
            </a:br>
            <a:r>
              <a:rPr lang="ru-RU" sz="2400" dirty="0"/>
              <a:t>Серия «Великие имена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серия </a:t>
            </a:r>
            <a:r>
              <a:rPr lang="ru-RU" sz="2400" dirty="0" smtClean="0">
                <a:cs typeface="Times New Roman" panose="02020603050405020304" pitchFamily="18" charset="0"/>
              </a:rPr>
              <a:t>«Хорошие </a:t>
            </a:r>
            <a:r>
              <a:rPr lang="ru-RU" sz="2400" dirty="0">
                <a:cs typeface="Times New Roman" panose="02020603050405020304" pitchFamily="18" charset="0"/>
              </a:rPr>
              <a:t>манеры в вопросах и ответах»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Куннас</a:t>
            </a:r>
            <a:r>
              <a:rPr lang="ru-RU" sz="2400" dirty="0" smtClean="0"/>
              <a:t> М. Робин Гуд.</a:t>
            </a:r>
            <a:br>
              <a:rPr lang="ru-RU" sz="2400" dirty="0" smtClean="0"/>
            </a:br>
            <a:r>
              <a:rPr lang="ru-RU" altLang="ru-RU" sz="2400" dirty="0">
                <a:cs typeface="Times New Roman" pitchFamily="18" charset="0"/>
              </a:rPr>
              <a:t>Андерсон, Л., </a:t>
            </a:r>
            <a:r>
              <a:rPr lang="ru-RU" altLang="ru-RU" sz="2400" dirty="0" err="1">
                <a:cs typeface="Times New Roman" pitchFamily="18" charset="0"/>
              </a:rPr>
              <a:t>Бьорк</a:t>
            </a:r>
            <a:r>
              <a:rPr lang="ru-RU" altLang="ru-RU" sz="2400" dirty="0">
                <a:cs typeface="Times New Roman" pitchFamily="18" charset="0"/>
              </a:rPr>
              <a:t>, К. Календарь Линнеи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Нурдквист</a:t>
            </a:r>
            <a:r>
              <a:rPr lang="ru-RU" sz="2400" dirty="0" smtClean="0"/>
              <a:t> </a:t>
            </a:r>
            <a:r>
              <a:rPr lang="ru-RU" sz="2400" dirty="0"/>
              <a:t>С. «</a:t>
            </a:r>
            <a:r>
              <a:rPr lang="ru-RU" sz="2400" dirty="0" err="1"/>
              <a:t>Васа</a:t>
            </a:r>
            <a:r>
              <a:rPr lang="ru-RU" sz="2400" dirty="0"/>
              <a:t>» выходит в море!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sz="2400" dirty="0" err="1" smtClean="0"/>
              <a:t>Замеховский-Мегалокарди</a:t>
            </a:r>
            <a:r>
              <a:rPr lang="ru-RU" sz="2400" dirty="0" smtClean="0"/>
              <a:t> Н. Лексикон</a:t>
            </a:r>
            <a:r>
              <a:rPr lang="ru-RU" sz="2400" dirty="0"/>
              <a:t>. Книга для детей и их умных родителей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Десницкая А</a:t>
            </a:r>
            <a:r>
              <a:rPr lang="ru-RU" sz="2400" dirty="0"/>
              <a:t>.</a:t>
            </a:r>
            <a:r>
              <a:rPr lang="ru-RU" sz="2400" dirty="0" smtClean="0"/>
              <a:t>, Литвина А. </a:t>
            </a:r>
            <a:r>
              <a:rPr lang="ru-RU" sz="2400" dirty="0"/>
              <a:t>История старой квартиры</a:t>
            </a:r>
            <a:br>
              <a:rPr lang="ru-RU" sz="2400" dirty="0"/>
            </a:br>
            <a:r>
              <a:rPr lang="ru-RU" sz="2400" dirty="0" err="1" smtClean="0">
                <a:cs typeface="Times New Roman" panose="02020603050405020304" pitchFamily="18" charset="0"/>
              </a:rPr>
              <a:t>Гюс</a:t>
            </a:r>
            <a:r>
              <a:rPr lang="ru-RU" sz="2400" dirty="0" smtClean="0">
                <a:cs typeface="Times New Roman" panose="02020603050405020304" pitchFamily="18" charset="0"/>
              </a:rPr>
              <a:t> П. </a:t>
            </a:r>
            <a:r>
              <a:rPr lang="ru-RU" sz="2400" dirty="0">
                <a:cs typeface="Times New Roman" panose="02020603050405020304" pitchFamily="18" charset="0"/>
              </a:rPr>
              <a:t>Хронология. Путешествие сквозь </a:t>
            </a:r>
            <a:r>
              <a:rPr lang="ru-RU" sz="2400" dirty="0" smtClean="0">
                <a:cs typeface="Times New Roman" panose="02020603050405020304" pitchFamily="18" charset="0"/>
              </a:rPr>
              <a:t>века: </a:t>
            </a:r>
            <a:r>
              <a:rPr lang="ru-RU" sz="2400" dirty="0">
                <a:cs typeface="Times New Roman" panose="02020603050405020304" pitchFamily="18" charset="0"/>
              </a:rPr>
              <a:t>от большого взрыва до наших </a:t>
            </a:r>
            <a:r>
              <a:rPr lang="ru-RU" sz="2400" dirty="0" smtClean="0">
                <a:cs typeface="Times New Roman" panose="02020603050405020304" pitchFamily="18" charset="0"/>
              </a:rPr>
              <a:t>дней.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err="1" smtClean="0">
                <a:cs typeface="Times New Roman" panose="02020603050405020304" pitchFamily="18" charset="0"/>
              </a:rPr>
              <a:t>Хокин</a:t>
            </a:r>
            <a:r>
              <a:rPr lang="ru-RU" sz="2400" dirty="0" smtClean="0">
                <a:cs typeface="Times New Roman" panose="02020603050405020304" pitchFamily="18" charset="0"/>
              </a:rPr>
              <a:t> С. </a:t>
            </a:r>
            <a:r>
              <a:rPr lang="ru-RU" sz="2400" dirty="0"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cs typeface="Times New Roman" panose="02020603050405020304" pitchFamily="18" charset="0"/>
              </a:rPr>
              <a:t> Л. </a:t>
            </a:r>
            <a:r>
              <a:rPr lang="ru-RU" sz="2400" dirty="0" err="1" smtClean="0">
                <a:cs typeface="Times New Roman" panose="02020603050405020304" pitchFamily="18" charset="0"/>
              </a:rPr>
              <a:t>Джорж</a:t>
            </a:r>
            <a:r>
              <a:rPr lang="ru-RU" sz="2400" dirty="0" smtClean="0">
                <a:cs typeface="Times New Roman" panose="02020603050405020304" pitchFamily="18" charset="0"/>
              </a:rPr>
              <a:t> и тайны вселенной. </a:t>
            </a:r>
            <a:r>
              <a:rPr lang="ru-RU" sz="2400" dirty="0" err="1" smtClean="0">
                <a:cs typeface="Times New Roman" panose="02020603050405020304" pitchFamily="18" charset="0"/>
              </a:rPr>
              <a:t>Джорж</a:t>
            </a:r>
            <a:r>
              <a:rPr lang="ru-RU" sz="2400" dirty="0" smtClean="0">
                <a:cs typeface="Times New Roman" panose="02020603050405020304" pitchFamily="18" charset="0"/>
              </a:rPr>
              <a:t> и большой взрыв.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/>
              <a:t>Перельман </a:t>
            </a:r>
            <a:r>
              <a:rPr lang="ru-RU" sz="2400" dirty="0"/>
              <a:t>Я. Физика на каждом шагу</a:t>
            </a:r>
            <a:br>
              <a:rPr lang="ru-RU" sz="2400" dirty="0"/>
            </a:br>
            <a:r>
              <a:rPr lang="ru-RU" alt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074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030716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</a:t>
            </a:r>
            <a:r>
              <a:rPr lang="en-US" dirty="0" smtClean="0"/>
              <a:t>. </a:t>
            </a:r>
            <a:r>
              <a:rPr lang="ru-RU" dirty="0" smtClean="0"/>
              <a:t>Программное </a:t>
            </a:r>
            <a:r>
              <a:rPr lang="ru-RU" dirty="0" smtClean="0"/>
              <a:t>чтение, внеклассное чтение</a:t>
            </a:r>
            <a:r>
              <a:rPr lang="ru-RU" dirty="0" smtClean="0"/>
              <a:t>, рекомендательные списки для дополнительного чтения. Общая характеристика понятий и их взаимодействие в процессе становления и развития читателя.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en-US" dirty="0" smtClean="0"/>
              <a:t>2</a:t>
            </a:r>
            <a:r>
              <a:rPr lang="ru-RU" dirty="0" smtClean="0"/>
              <a:t>. Потенциал летнего чтения в духовно-нравственном развитии детей и подростков.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smtClean="0"/>
              <a:t>Основные тематические направления для </a:t>
            </a:r>
            <a:r>
              <a:rPr lang="ru-RU" dirty="0" smtClean="0"/>
              <a:t>летнего детского и подросткового </a:t>
            </a:r>
            <a:r>
              <a:rPr lang="ru-RU" dirty="0" smtClean="0"/>
              <a:t>чтения</a:t>
            </a:r>
            <a:r>
              <a:rPr lang="ru-RU" dirty="0" smtClean="0"/>
              <a:t>. Методические рекомендации для родителей и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93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836712"/>
            <a:ext cx="8226425" cy="504348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2400" b="1" dirty="0" smtClean="0"/>
              <a:t>bibliogid</a:t>
            </a:r>
            <a:r>
              <a:rPr lang="ru-RU" altLang="ru-RU" sz="2400" dirty="0" smtClean="0"/>
              <a:t>.ru «</a:t>
            </a:r>
            <a:r>
              <a:rPr lang="ru-RU" altLang="ru-RU" sz="2400" dirty="0" err="1" smtClean="0"/>
              <a:t>Библиогид</a:t>
            </a:r>
            <a:r>
              <a:rPr lang="ru-RU" altLang="ru-RU" sz="2400" dirty="0" smtClean="0"/>
              <a:t>»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ru-RU" sz="2400" dirty="0">
                <a:hlinkClick r:id="rId2"/>
              </a:rPr>
              <a:t>http://deti.libfl.ru</a:t>
            </a:r>
            <a:r>
              <a:rPr lang="en-US" altLang="ru-RU" sz="2400" dirty="0" smtClean="0">
                <a:hlinkClick r:id="rId2"/>
              </a:rPr>
              <a:t>/</a:t>
            </a:r>
            <a:r>
              <a:rPr lang="ru-RU" altLang="ru-RU" sz="2400" dirty="0" smtClean="0"/>
              <a:t> - центр детской книги Библиотеки иностранной </a:t>
            </a:r>
            <a:r>
              <a:rPr lang="ru-RU" altLang="ru-RU" sz="2400" dirty="0" smtClean="0"/>
              <a:t>литературы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altLang="ru-RU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ru-RU" sz="2400" dirty="0" smtClean="0"/>
              <a:t>papmambook.ru</a:t>
            </a:r>
            <a:endParaRPr lang="ru-RU" altLang="ru-RU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knigoboz.ru газета «Книжное обозрение»</a:t>
            </a:r>
          </a:p>
        </p:txBody>
      </p:sp>
    </p:spTree>
    <p:extLst>
      <p:ext uri="{BB962C8B-B14F-4D97-AF65-F5344CB8AC3E}">
        <p14:creationId xmlns:p14="http://schemas.microsoft.com/office/powerpoint/2010/main" val="323953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2107431" cy="3312368"/>
          </a:xfr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564904"/>
            <a:ext cx="5209108" cy="39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8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001125" cy="6335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/>
              <a:t>С</a:t>
            </a:r>
            <a:r>
              <a:rPr lang="ru-RU" altLang="ru-RU" sz="2000" dirty="0" smtClean="0"/>
              <a:t>казка</a:t>
            </a: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Приключенческие и историко-приключенческие повести и романы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Детективная литература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Фантастика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Мир детства и отрочества в произведениях классических и современных отечественных и зарубежных писателей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В мире </a:t>
            </a:r>
            <a:r>
              <a:rPr lang="ru-RU" altLang="ru-RU" sz="2000" dirty="0" smtClean="0"/>
              <a:t>искусства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Поэзия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Познавательная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2814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</a:t>
            </a:r>
            <a:endParaRPr lang="ru-RU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62" y="2587003"/>
            <a:ext cx="1100057" cy="1655762"/>
          </a:xfrm>
        </p:spPr>
      </p:pic>
      <p:pic>
        <p:nvPicPr>
          <p:cNvPr id="10" name="Picture 2" descr="http://ozon-st.cdn.ngenix.net/multimedia/10152437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8838" y="2181225"/>
            <a:ext cx="1935162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578" y="284833"/>
            <a:ext cx="1336675" cy="1898650"/>
          </a:xfrm>
        </p:spPr>
      </p:pic>
      <p:pic>
        <p:nvPicPr>
          <p:cNvPr id="10243" name="Picture 8" descr="1003215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00200" cy="21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zon-st.cdn.ngenix.net/multimedia/1014895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379" y="161756"/>
            <a:ext cx="1433929" cy="218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?id=613095208-05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254"/>
            <a:ext cx="1860167" cy="20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?id=388802716-37-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1758479" cy="22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Картинка 3 из 38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39" y="4600935"/>
            <a:ext cx="1416557" cy="20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3.detiknigi.ru/1/3502/35014299/afacdb/ya-vsego-lish-sobak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7719" y="4583241"/>
            <a:ext cx="2046551" cy="20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8191" y="180448"/>
            <a:ext cx="1948979" cy="2171237"/>
          </a:xfrm>
          <a:prstGeom prst="rect">
            <a:avLst/>
          </a:prstGeom>
        </p:spPr>
      </p:pic>
      <p:pic>
        <p:nvPicPr>
          <p:cNvPr id="12" name="Picture 12" descr="773212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3" y="4569849"/>
            <a:ext cx="1663043" cy="204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Обложка книги&#10;-ТРЕБУЕТСЯ ГУВЕРНАНТКА ДЛЯ ДЕТЕЙ ВОЛШЕБНИКА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63" y="2238862"/>
            <a:ext cx="1451199" cy="19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 descr="http://j.livelib.ru/boocover/1000965928/o/6a03/Ekaterina_Zvereva__Volshebnyj_zoopark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435" y="2367974"/>
            <a:ext cx="1630404" cy="20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6659" y="4568825"/>
            <a:ext cx="1981994" cy="2089452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138" y="2124916"/>
            <a:ext cx="1538714" cy="20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/>
              <a:t>Для дошкольного и младшего школьного возраста:</a:t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dirty="0" err="1" smtClean="0"/>
              <a:t>Токмакова</a:t>
            </a:r>
            <a:r>
              <a:rPr lang="ru-RU" altLang="ru-RU" dirty="0"/>
              <a:t>, И. П. Аля, </a:t>
            </a:r>
            <a:r>
              <a:rPr lang="ru-RU" altLang="ru-RU" dirty="0" err="1"/>
              <a:t>Кляксич</a:t>
            </a:r>
            <a:r>
              <a:rPr lang="ru-RU" altLang="ru-RU" dirty="0"/>
              <a:t> и </a:t>
            </a:r>
            <a:r>
              <a:rPr lang="ru-RU" altLang="ru-RU" dirty="0" smtClean="0"/>
              <a:t>другие: </a:t>
            </a:r>
            <a:r>
              <a:rPr lang="ru-RU" altLang="ru-RU" dirty="0"/>
              <a:t>сказочные повести</a:t>
            </a:r>
            <a:r>
              <a:rPr lang="ru-RU" alt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Прокофьева С. Оставь окно открытым. Удивительные приключения мальчика без тени и тени без мальчика.</a:t>
            </a: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Седов С. Сказки </a:t>
            </a:r>
            <a:r>
              <a:rPr lang="ru-RU" altLang="ru-RU" dirty="0"/>
              <a:t>про мальчика Лешу. </a:t>
            </a:r>
          </a:p>
          <a:p>
            <a:pPr marL="0" indent="0">
              <a:buNone/>
            </a:pPr>
            <a:r>
              <a:rPr lang="ru-RU" altLang="ru-RU" dirty="0" smtClean="0"/>
              <a:t>Клюев Е. Сказки на всякий случай.</a:t>
            </a:r>
          </a:p>
          <a:p>
            <a:pPr marL="0" indent="0">
              <a:buNone/>
            </a:pPr>
            <a:r>
              <a:rPr lang="ru-RU" altLang="ru-RU" dirty="0" smtClean="0"/>
              <a:t>Лаврова С. Остров</a:t>
            </a:r>
            <a:r>
              <a:rPr lang="ru-RU" altLang="ru-RU" dirty="0"/>
              <a:t>, Которого </a:t>
            </a:r>
            <a:r>
              <a:rPr lang="ru-RU" altLang="ru-RU" dirty="0" smtClean="0"/>
              <a:t>Нет. Три </a:t>
            </a:r>
            <a:r>
              <a:rPr lang="ru-RU" altLang="ru-RU" dirty="0"/>
              <a:t>сказки об </a:t>
            </a:r>
            <a:r>
              <a:rPr lang="ru-RU" altLang="ru-RU" dirty="0" smtClean="0"/>
              <a:t>Италии. Год </a:t>
            </a:r>
            <a:r>
              <a:rPr lang="ru-RU" altLang="ru-RU" dirty="0"/>
              <a:t>дракона </a:t>
            </a:r>
            <a:r>
              <a:rPr lang="ru-RU" altLang="ru-RU" dirty="0" smtClean="0"/>
              <a:t>Потапова. Кошка </a:t>
            </a:r>
            <a:r>
              <a:rPr lang="ru-RU" altLang="ru-RU" dirty="0"/>
              <a:t>до </a:t>
            </a:r>
            <a:r>
              <a:rPr lang="ru-RU" altLang="ru-RU" dirty="0" smtClean="0"/>
              <a:t>вторника. Семь </a:t>
            </a:r>
            <a:r>
              <a:rPr lang="ru-RU" altLang="ru-RU" dirty="0"/>
              <a:t>подводных </a:t>
            </a:r>
            <a:r>
              <a:rPr lang="ru-RU" altLang="ru-RU" dirty="0" smtClean="0"/>
              <a:t>котов. </a:t>
            </a:r>
            <a:r>
              <a:rPr lang="ru-RU" altLang="ru-RU" dirty="0" smtClean="0"/>
              <a:t>Требуется гувернантка для детей волшебника.</a:t>
            </a:r>
          </a:p>
          <a:p>
            <a:pPr marL="0" indent="0">
              <a:buNone/>
            </a:pPr>
            <a:r>
              <a:rPr lang="ru-RU" altLang="ru-RU" dirty="0" smtClean="0"/>
              <a:t>Зверева Е. </a:t>
            </a:r>
            <a:r>
              <a:rPr lang="ru-RU" altLang="ru-RU" dirty="0"/>
              <a:t>Волшебный </a:t>
            </a:r>
            <a:r>
              <a:rPr lang="ru-RU" altLang="ru-RU" dirty="0" smtClean="0"/>
              <a:t>зоопарк.</a:t>
            </a:r>
          </a:p>
          <a:p>
            <a:pPr marL="0" indent="0">
              <a:buNone/>
            </a:pPr>
            <a:r>
              <a:rPr lang="ru-RU" dirty="0" err="1" smtClean="0"/>
              <a:t>Зартайская</a:t>
            </a:r>
            <a:r>
              <a:rPr lang="ru-RU" dirty="0" smtClean="0"/>
              <a:t> И. Слон в музее. Сказки в пижамах.</a:t>
            </a:r>
          </a:p>
          <a:p>
            <a:pPr>
              <a:buNone/>
              <a:defRPr/>
            </a:pPr>
            <a:r>
              <a:rPr lang="ru-RU" altLang="ru-RU" dirty="0" err="1" smtClean="0"/>
              <a:t>Лобел</a:t>
            </a:r>
            <a:r>
              <a:rPr lang="ru-RU" altLang="ru-RU" dirty="0" smtClean="0"/>
              <a:t> А. Воздушный змей. </a:t>
            </a:r>
            <a:r>
              <a:rPr lang="ru-RU" altLang="ru-RU" dirty="0" err="1" smtClean="0"/>
              <a:t>Квак</a:t>
            </a:r>
            <a:r>
              <a:rPr lang="ru-RU" altLang="ru-RU" dirty="0" smtClean="0"/>
              <a:t> </a:t>
            </a:r>
            <a:r>
              <a:rPr lang="ru-RU" altLang="ru-RU" dirty="0"/>
              <a:t>и </a:t>
            </a:r>
            <a:r>
              <a:rPr lang="ru-RU" altLang="ru-RU" dirty="0" smtClean="0"/>
              <a:t>Жаб круглый год. </a:t>
            </a:r>
            <a:r>
              <a:rPr lang="ru-RU" altLang="ru-RU" dirty="0" err="1" smtClean="0"/>
              <a:t>Квак</a:t>
            </a:r>
            <a:r>
              <a:rPr lang="ru-RU" altLang="ru-RU" dirty="0" smtClean="0"/>
              <a:t> </a:t>
            </a:r>
            <a:r>
              <a:rPr lang="ru-RU" altLang="ru-RU" dirty="0"/>
              <a:t>и Жаб снова </a:t>
            </a:r>
            <a:r>
              <a:rPr lang="ru-RU" altLang="ru-RU" dirty="0" smtClean="0"/>
              <a:t>вместе</a:t>
            </a:r>
            <a:r>
              <a:rPr lang="ru-RU" altLang="ru-RU" dirty="0" smtClean="0"/>
              <a:t>.</a:t>
            </a:r>
          </a:p>
          <a:p>
            <a:pPr>
              <a:buNone/>
              <a:defRPr/>
            </a:pPr>
            <a:r>
              <a:rPr lang="ru-RU" altLang="ru-RU" dirty="0" err="1" smtClean="0"/>
              <a:t>Вэбб</a:t>
            </a:r>
            <a:r>
              <a:rPr lang="ru-RU" altLang="ru-RU" dirty="0" smtClean="0"/>
              <a:t> Х. Серия книг о маленьких питомцах.</a:t>
            </a:r>
            <a:endParaRPr lang="ru-RU" altLang="ru-RU" dirty="0" smtClean="0"/>
          </a:p>
          <a:p>
            <a:pPr>
              <a:buNone/>
              <a:defRPr/>
            </a:pPr>
            <a:r>
              <a:rPr lang="ru-RU" altLang="ru-RU" dirty="0" err="1" smtClean="0"/>
              <a:t>Нурдквист</a:t>
            </a:r>
            <a:r>
              <a:rPr lang="ru-RU" altLang="ru-RU" dirty="0" smtClean="0"/>
              <a:t> С. </a:t>
            </a:r>
            <a:r>
              <a:rPr lang="ru-RU" altLang="ru-RU" dirty="0" err="1" smtClean="0"/>
              <a:t>Петсон</a:t>
            </a:r>
            <a:r>
              <a:rPr lang="ru-RU" altLang="ru-RU" dirty="0" smtClean="0"/>
              <a:t> и </a:t>
            </a:r>
            <a:r>
              <a:rPr lang="ru-RU" altLang="ru-RU" dirty="0" err="1" smtClean="0"/>
              <a:t>Финдус</a:t>
            </a:r>
            <a:r>
              <a:rPr lang="ru-RU" altLang="ru-RU" dirty="0" smtClean="0"/>
              <a:t>. Дальний путь.</a:t>
            </a:r>
          </a:p>
          <a:p>
            <a:pPr>
              <a:buNone/>
              <a:defRPr/>
            </a:pPr>
            <a:r>
              <a:rPr lang="ru-RU" dirty="0" err="1" smtClean="0"/>
              <a:t>Сигсгорд</a:t>
            </a:r>
            <a:r>
              <a:rPr lang="ru-RU" dirty="0" smtClean="0"/>
              <a:t> Й. </a:t>
            </a:r>
            <a:r>
              <a:rPr lang="ru-RU" dirty="0" err="1"/>
              <a:t>Палле</a:t>
            </a:r>
            <a:r>
              <a:rPr lang="ru-RU" dirty="0"/>
              <a:t> один на свете</a:t>
            </a:r>
            <a:r>
              <a:rPr lang="ru-RU" dirty="0" smtClean="0"/>
              <a:t>.</a:t>
            </a:r>
          </a:p>
          <a:p>
            <a:pPr>
              <a:buNone/>
              <a:defRPr/>
            </a:pPr>
            <a:r>
              <a:rPr lang="ru-RU" altLang="ru-RU" dirty="0" err="1" smtClean="0"/>
              <a:t>Каспаравичус</a:t>
            </a:r>
            <a:r>
              <a:rPr lang="ru-RU" altLang="ru-RU" dirty="0" smtClean="0"/>
              <a:t> К. Садовник Флоренций.</a:t>
            </a:r>
          </a:p>
          <a:p>
            <a:pPr>
              <a:buNone/>
              <a:defRPr/>
            </a:pPr>
            <a:r>
              <a:rPr lang="ru-RU" altLang="ru-RU" dirty="0" err="1" smtClean="0"/>
              <a:t>Лобе</a:t>
            </a:r>
            <a:r>
              <a:rPr lang="ru-RU" altLang="ru-RU" dirty="0" smtClean="0"/>
              <a:t> М. Бабушка на яблоне. Вперед, сказала кошка.</a:t>
            </a:r>
          </a:p>
          <a:p>
            <a:pPr>
              <a:buNone/>
              <a:defRPr/>
            </a:pPr>
            <a:r>
              <a:rPr lang="ru-RU" altLang="ru-RU" dirty="0" smtClean="0"/>
              <a:t>Рихтер Ю. </a:t>
            </a:r>
            <a:r>
              <a:rPr lang="ru-RU" altLang="ru-RU" dirty="0"/>
              <a:t>Я всего лишь собака.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2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/>
              <a:t>Для среднего и старшего школьного возраста</a:t>
            </a:r>
            <a:endParaRPr lang="ru-RU" sz="2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40" y="2132856"/>
            <a:ext cx="8263830" cy="3816424"/>
          </a:xfrm>
        </p:spPr>
        <p:txBody>
          <a:bodyPr>
            <a:normAutofit/>
          </a:bodyPr>
          <a:lstStyle/>
          <a:p>
            <a:r>
              <a:rPr lang="ru-RU" dirty="0" err="1" smtClean="0"/>
              <a:t>В.Крапивин</a:t>
            </a:r>
            <a:r>
              <a:rPr lang="ru-RU" dirty="0" smtClean="0"/>
              <a:t>. «В глубине Великого Кристалла»</a:t>
            </a:r>
          </a:p>
          <a:p>
            <a:r>
              <a:rPr lang="ru-RU" dirty="0" err="1" smtClean="0"/>
              <a:t>Грэм</a:t>
            </a:r>
            <a:r>
              <a:rPr lang="ru-RU" dirty="0" smtClean="0"/>
              <a:t> </a:t>
            </a:r>
            <a:r>
              <a:rPr lang="ru-RU" dirty="0" smtClean="0"/>
              <a:t>К. Ветер в ивах. </a:t>
            </a:r>
            <a:endParaRPr lang="ru-RU" dirty="0" smtClean="0"/>
          </a:p>
          <a:p>
            <a:r>
              <a:rPr lang="ru-RU" altLang="ru-RU" dirty="0" err="1" smtClean="0"/>
              <a:t>Крюсс</a:t>
            </a:r>
            <a:r>
              <a:rPr lang="ru-RU" altLang="ru-RU" dirty="0" smtClean="0"/>
              <a:t> </a:t>
            </a:r>
            <a:r>
              <a:rPr lang="ru-RU" altLang="ru-RU" dirty="0" smtClean="0"/>
              <a:t>Дж. Тим </a:t>
            </a:r>
            <a:r>
              <a:rPr lang="ru-RU" altLang="ru-RU" dirty="0" err="1"/>
              <a:t>Тайлер</a:t>
            </a:r>
            <a:r>
              <a:rPr lang="ru-RU" altLang="ru-RU" dirty="0"/>
              <a:t>, или проданный </a:t>
            </a:r>
            <a:r>
              <a:rPr lang="ru-RU" altLang="ru-RU" dirty="0" smtClean="0"/>
              <a:t>смех.</a:t>
            </a:r>
            <a:endParaRPr lang="ru-RU" dirty="0" smtClean="0"/>
          </a:p>
          <a:p>
            <a:pPr>
              <a:defRPr/>
            </a:pPr>
            <a:r>
              <a:rPr lang="ru-RU" altLang="ru-RU" dirty="0" smtClean="0"/>
              <a:t>Корчак Я. Король </a:t>
            </a:r>
            <a:r>
              <a:rPr lang="ru-RU" altLang="ru-RU" dirty="0" err="1"/>
              <a:t>Матиуш</a:t>
            </a:r>
            <a:r>
              <a:rPr lang="ru-RU" altLang="ru-RU" dirty="0"/>
              <a:t> </a:t>
            </a:r>
            <a:r>
              <a:rPr lang="ru-RU" altLang="ru-RU" dirty="0" smtClean="0"/>
              <a:t>Первый. Король </a:t>
            </a:r>
            <a:r>
              <a:rPr lang="ru-RU" altLang="ru-RU" dirty="0" err="1"/>
              <a:t>Матиуш</a:t>
            </a:r>
            <a:r>
              <a:rPr lang="ru-RU" altLang="ru-RU" dirty="0"/>
              <a:t> на необитаемом </a:t>
            </a:r>
            <a:r>
              <a:rPr lang="ru-RU" altLang="ru-RU" dirty="0" smtClean="0"/>
              <a:t>острове.</a:t>
            </a:r>
          </a:p>
          <a:p>
            <a:pPr>
              <a:defRPr/>
            </a:pPr>
            <a:r>
              <a:rPr lang="ru-RU" altLang="ru-RU" dirty="0" smtClean="0"/>
              <a:t>Мора Ф. </a:t>
            </a:r>
            <a:r>
              <a:rPr lang="ru-RU" altLang="ru-RU" dirty="0"/>
              <a:t>Волшебная шубейка</a:t>
            </a:r>
            <a:r>
              <a:rPr lang="ru-RU" altLang="ru-RU" dirty="0" smtClean="0"/>
              <a:t>.</a:t>
            </a:r>
          </a:p>
          <a:p>
            <a:pPr>
              <a:defRPr/>
            </a:pPr>
            <a:r>
              <a:rPr lang="ru-RU" dirty="0" err="1" smtClean="0"/>
              <a:t>Гальфар</a:t>
            </a:r>
            <a:r>
              <a:rPr lang="ru-RU" dirty="0" smtClean="0"/>
              <a:t> К. Принц из страны облаков.</a:t>
            </a:r>
          </a:p>
          <a:p>
            <a:pPr>
              <a:defRPr/>
            </a:pPr>
            <a:r>
              <a:rPr lang="ru-RU" altLang="ru-RU" dirty="0" err="1" smtClean="0"/>
              <a:t>Нёстлингер</a:t>
            </a:r>
            <a:r>
              <a:rPr lang="ru-RU" altLang="ru-RU" dirty="0"/>
              <a:t> </a:t>
            </a:r>
            <a:r>
              <a:rPr lang="ru-RU" altLang="ru-RU" dirty="0" smtClean="0"/>
              <a:t>К. </a:t>
            </a:r>
            <a:r>
              <a:rPr lang="ru-RU" altLang="ru-RU" dirty="0" err="1" smtClean="0"/>
              <a:t>Хуго</a:t>
            </a:r>
            <a:r>
              <a:rPr lang="ru-RU" altLang="ru-RU" dirty="0"/>
              <a:t>: ребёнок в расцвете </a:t>
            </a:r>
            <a:r>
              <a:rPr lang="ru-RU" altLang="ru-RU" dirty="0" smtClean="0"/>
              <a:t>лет. Конрад</a:t>
            </a:r>
            <a:r>
              <a:rPr lang="ru-RU" altLang="ru-RU" dirty="0"/>
              <a:t>, или </a:t>
            </a:r>
            <a:r>
              <a:rPr lang="ru-RU" altLang="ru-RU" dirty="0" smtClean="0"/>
              <a:t>дитя </a:t>
            </a:r>
            <a:r>
              <a:rPr lang="ru-RU" altLang="ru-RU" dirty="0"/>
              <a:t>из консервной </a:t>
            </a:r>
            <a:r>
              <a:rPr lang="ru-RU" altLang="ru-RU" dirty="0" smtClean="0"/>
              <a:t>банки. Лети</a:t>
            </a:r>
            <a:r>
              <a:rPr lang="ru-RU" altLang="ru-RU" dirty="0"/>
              <a:t>, майский жук</a:t>
            </a:r>
            <a:r>
              <a:rPr lang="ru-RU" altLang="ru-RU" dirty="0" smtClean="0"/>
              <a:t>!</a:t>
            </a:r>
            <a:endParaRPr lang="ru-RU" dirty="0" smtClean="0"/>
          </a:p>
          <a:p>
            <a:pPr>
              <a:defRPr/>
            </a:pPr>
            <a:r>
              <a:rPr lang="ru-RU" dirty="0" err="1"/>
              <a:t>Майа</a:t>
            </a:r>
            <a:r>
              <a:rPr lang="ru-RU" dirty="0"/>
              <a:t> </a:t>
            </a:r>
            <a:r>
              <a:rPr lang="ru-RU" dirty="0" err="1"/>
              <a:t>Г.Леонард</a:t>
            </a:r>
            <a:r>
              <a:rPr lang="ru-RU" dirty="0"/>
              <a:t>. Фабр. Восстание жуков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18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764704"/>
            <a:ext cx="7886700" cy="499941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i="1" dirty="0" smtClean="0"/>
              <a:t>Историко-приключенческие </a:t>
            </a:r>
          </a:p>
          <a:p>
            <a:pPr marL="0" indent="0" algn="ctr">
              <a:buNone/>
            </a:pPr>
            <a:r>
              <a:rPr lang="ru-RU" altLang="ru-RU" sz="2400" b="1" i="1" dirty="0" smtClean="0"/>
              <a:t>повести и романы</a:t>
            </a:r>
          </a:p>
          <a:p>
            <a:pPr marL="0" indent="0" eaLnBrk="1" hangingPunct="1">
              <a:buNone/>
              <a:defRPr/>
            </a:pPr>
            <a:endParaRPr lang="ru-RU" altLang="ru-RU" sz="2000" dirty="0"/>
          </a:p>
          <a:p>
            <a:pPr eaLnBrk="1" hangingPunct="1">
              <a:defRPr/>
            </a:pPr>
            <a:r>
              <a:rPr lang="ru-RU" altLang="ru-RU" sz="2000" dirty="0" smtClean="0"/>
              <a:t>Историко-приключенческие </a:t>
            </a:r>
            <a:r>
              <a:rPr lang="ru-RU" altLang="ru-RU" sz="2000" dirty="0" smtClean="0"/>
              <a:t>романы (</a:t>
            </a:r>
            <a:r>
              <a:rPr lang="ru-RU" altLang="ru-RU" sz="2000" dirty="0" err="1" smtClean="0"/>
              <a:t>В.Скотт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Д.Ф.Купер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А.Дюма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В.Каверин</a:t>
            </a:r>
            <a:r>
              <a:rPr lang="ru-RU" altLang="ru-RU" sz="2000" dirty="0" smtClean="0"/>
              <a:t>)</a:t>
            </a:r>
            <a:endParaRPr lang="ru-RU" altLang="ru-RU" sz="2000" dirty="0" smtClean="0"/>
          </a:p>
          <a:p>
            <a:pPr eaLnBrk="1" hangingPunct="1">
              <a:defRPr/>
            </a:pPr>
            <a:endParaRPr lang="ru-RU" altLang="ru-RU" sz="2000" dirty="0" smtClean="0"/>
          </a:p>
          <a:p>
            <a:pPr eaLnBrk="1" hangingPunct="1">
              <a:defRPr/>
            </a:pPr>
            <a:r>
              <a:rPr lang="ru-RU" altLang="ru-RU" sz="2000" dirty="0" smtClean="0"/>
              <a:t>Приключенческие романы и повести (</a:t>
            </a:r>
            <a:r>
              <a:rPr lang="ru-RU" altLang="ru-RU" sz="2000" dirty="0" err="1" smtClean="0"/>
              <a:t>Д.Дефо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Д.Свифт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Ж.Верн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Ч.Диккенс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В.Ирвинг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Р.Л.Стивенсон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А.Рыбаков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В.Крапивин</a:t>
            </a:r>
            <a:r>
              <a:rPr lang="ru-RU" altLang="ru-RU" sz="2000" dirty="0" smtClean="0"/>
              <a:t>)</a:t>
            </a:r>
            <a:endParaRPr lang="ru-RU" altLang="ru-RU" sz="2000" dirty="0" smtClean="0"/>
          </a:p>
          <a:p>
            <a:pPr eaLnBrk="1" hangingPunct="1">
              <a:defRPr/>
            </a:pPr>
            <a:endParaRPr lang="ru-RU" altLang="ru-RU" sz="2000" dirty="0" smtClean="0"/>
          </a:p>
          <a:p>
            <a:pPr eaLnBrk="1" hangingPunct="1">
              <a:defRPr/>
            </a:pPr>
            <a:r>
              <a:rPr lang="en-US" altLang="ru-RU" sz="2000" dirty="0">
                <a:hlinkClick r:id="rId2"/>
              </a:rPr>
              <a:t>http://</a:t>
            </a:r>
            <a:r>
              <a:rPr lang="en-US" altLang="ru-RU" sz="2000" dirty="0" smtClean="0">
                <a:hlinkClick r:id="rId2"/>
              </a:rPr>
              <a:t>bibliogid.ru/krug-chteniya/priklyucheniya</a:t>
            </a:r>
            <a:endParaRPr lang="ru-RU" altLang="ru-RU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defRPr/>
            </a:pPr>
            <a:r>
              <a:rPr lang="en-US" altLang="ru-RU" sz="2000" dirty="0">
                <a:hlinkClick r:id="rId3"/>
              </a:rPr>
              <a:t>http://bibliogid.ru/krug-chteniya/istoricheskie-romany-i-povestihttp://</a:t>
            </a:r>
            <a:r>
              <a:rPr lang="en-US" altLang="ru-RU" sz="2000" dirty="0" smtClean="0">
                <a:hlinkClick r:id="rId3"/>
              </a:rPr>
              <a:t>bibliogid.ru/krug-chteniya/istoricheskie-romany-i-povesti</a:t>
            </a:r>
            <a:endParaRPr lang="ru-RU" altLang="ru-RU" sz="2000" dirty="0" smtClean="0"/>
          </a:p>
          <a:p>
            <a:pPr eaLnBrk="1" hangingPunct="1">
              <a:defRPr/>
            </a:pP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30915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332656"/>
            <a:ext cx="8226425" cy="56880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altLang="ru-RU" sz="2800" b="1" dirty="0"/>
              <a:t>Детективная литература</a:t>
            </a:r>
            <a:endParaRPr lang="ru-RU" sz="2800" b="1" dirty="0"/>
          </a:p>
          <a:p>
            <a:pPr marL="0" indent="0" algn="ctr" eaLnBrk="1" hangingPunct="1">
              <a:buNone/>
              <a:defRPr/>
            </a:pPr>
            <a:endParaRPr lang="ru-RU" altLang="ru-RU" dirty="0" smtClean="0"/>
          </a:p>
          <a:p>
            <a:pPr algn="ctr" eaLnBrk="1" hangingPunct="1">
              <a:defRPr/>
            </a:pPr>
            <a:r>
              <a:rPr lang="ru-RU" altLang="ru-RU" sz="2400" b="1" i="1" dirty="0"/>
              <a:t>К</a:t>
            </a:r>
            <a:r>
              <a:rPr lang="ru-RU" altLang="ru-RU" sz="2400" b="1" i="1" dirty="0" smtClean="0"/>
              <a:t>лассика </a:t>
            </a:r>
            <a:r>
              <a:rPr lang="ru-RU" altLang="ru-RU" sz="2400" b="1" i="1" dirty="0" smtClean="0"/>
              <a:t>детективного жанра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	</a:t>
            </a:r>
            <a:r>
              <a:rPr lang="ru-RU" altLang="ru-RU" dirty="0" err="1" smtClean="0"/>
              <a:t>Э.По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К.Дойл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К.Г.Честертон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У.Коллинз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А.Кристи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Ж.Сименон</a:t>
            </a:r>
            <a:endParaRPr lang="ru-RU" alt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  <a:p>
            <a:pPr marL="0" indent="0" algn="ctr">
              <a:buNone/>
              <a:defRPr/>
            </a:pPr>
            <a:r>
              <a:rPr lang="ru-RU" sz="2400" b="1" i="1" dirty="0" smtClean="0"/>
              <a:t>для </a:t>
            </a:r>
            <a:r>
              <a:rPr lang="ru-RU" sz="2400" b="1" i="1" dirty="0"/>
              <a:t>младшего и среднего школьного возраста</a:t>
            </a:r>
            <a:endParaRPr lang="ru-RU" altLang="ru-RU" dirty="0" smtClean="0"/>
          </a:p>
          <a:p>
            <a:pPr>
              <a:defRPr/>
            </a:pPr>
            <a:r>
              <a:rPr lang="ru-RU" altLang="ru-RU" dirty="0" err="1" smtClean="0"/>
              <a:t>А.Линдгрен</a:t>
            </a:r>
            <a:r>
              <a:rPr lang="ru-RU" altLang="ru-RU" dirty="0"/>
              <a:t>. Приключения </a:t>
            </a:r>
            <a:r>
              <a:rPr lang="ru-RU" altLang="ru-RU" dirty="0" err="1"/>
              <a:t>Калле</a:t>
            </a:r>
            <a:r>
              <a:rPr lang="ru-RU" altLang="ru-RU" dirty="0"/>
              <a:t> </a:t>
            </a:r>
            <a:r>
              <a:rPr lang="ru-RU" altLang="ru-RU" dirty="0" err="1"/>
              <a:t>Блюмквиста</a:t>
            </a:r>
            <a:r>
              <a:rPr lang="ru-RU" altLang="ru-RU" dirty="0"/>
              <a:t>.</a:t>
            </a:r>
          </a:p>
          <a:p>
            <a:pPr>
              <a:defRPr/>
            </a:pPr>
            <a:r>
              <a:rPr lang="ru-RU" altLang="ru-RU" dirty="0" err="1"/>
              <a:t>Э.Блайтон</a:t>
            </a:r>
            <a:r>
              <a:rPr lang="ru-RU" altLang="ru-RU" dirty="0"/>
              <a:t>. Серия «Великолепная пятерка», «Пять юных сыщиков и верный пес».</a:t>
            </a:r>
          </a:p>
          <a:p>
            <a:pPr>
              <a:defRPr/>
            </a:pPr>
            <a:r>
              <a:rPr lang="ru-RU" altLang="ru-RU" dirty="0" err="1"/>
              <a:t>Э.Кестнер</a:t>
            </a:r>
            <a:r>
              <a:rPr lang="ru-RU" altLang="ru-RU" dirty="0"/>
              <a:t>. Эмиль и сыщики.</a:t>
            </a:r>
          </a:p>
          <a:p>
            <a:pPr>
              <a:defRPr/>
            </a:pPr>
            <a:r>
              <a:rPr lang="ru-RU" dirty="0" smtClean="0"/>
              <a:t>А. Брэдли. Серия книг о Флавии де </a:t>
            </a:r>
            <a:r>
              <a:rPr lang="ru-RU" dirty="0" err="1" smtClean="0"/>
              <a:t>Люс</a:t>
            </a:r>
            <a:endParaRPr lang="ru-RU" dirty="0"/>
          </a:p>
          <a:p>
            <a:pPr>
              <a:defRPr/>
            </a:pPr>
            <a:r>
              <a:rPr lang="ru-RU" altLang="ru-RU" dirty="0"/>
              <a:t>Х. </a:t>
            </a:r>
            <a:r>
              <a:rPr lang="ru-RU" altLang="ru-RU" dirty="0" err="1" smtClean="0"/>
              <a:t>Вэбб</a:t>
            </a:r>
            <a:r>
              <a:rPr lang="ru-RU" altLang="ru-RU" dirty="0" smtClean="0"/>
              <a:t> Серия </a:t>
            </a:r>
            <a:r>
              <a:rPr lang="ru-RU" altLang="ru-RU" dirty="0"/>
              <a:t>книг о </a:t>
            </a:r>
            <a:r>
              <a:rPr lang="ru-RU" altLang="ru-RU" dirty="0" err="1"/>
              <a:t>Роуз</a:t>
            </a:r>
            <a:r>
              <a:rPr lang="ru-RU" altLang="ru-RU" dirty="0"/>
              <a:t>. Серия книг о </a:t>
            </a:r>
            <a:r>
              <a:rPr lang="ru-RU" altLang="ru-RU" dirty="0" err="1"/>
              <a:t>Мейзи</a:t>
            </a:r>
            <a:r>
              <a:rPr lang="ru-RU" altLang="ru-RU" dirty="0"/>
              <a:t> </a:t>
            </a:r>
            <a:r>
              <a:rPr lang="ru-RU" altLang="ru-RU" dirty="0" err="1"/>
              <a:t>Хитчинс</a:t>
            </a:r>
            <a:r>
              <a:rPr lang="ru-RU" altLang="ru-RU" dirty="0"/>
              <a:t>.</a:t>
            </a:r>
          </a:p>
          <a:p>
            <a:pPr>
              <a:defRPr/>
            </a:pPr>
            <a:r>
              <a:rPr lang="ru-RU" dirty="0"/>
              <a:t>Стив Стивенсон. Агата </a:t>
            </a:r>
            <a:r>
              <a:rPr lang="ru-RU" dirty="0" err="1"/>
              <a:t>Мистери</a:t>
            </a:r>
            <a:r>
              <a:rPr lang="ru-RU" dirty="0"/>
              <a:t>. </a:t>
            </a:r>
          </a:p>
          <a:p>
            <a:pPr>
              <a:defRPr/>
            </a:pPr>
            <a:r>
              <a:rPr lang="ru-RU" dirty="0" smtClean="0"/>
              <a:t>Е. </a:t>
            </a:r>
            <a:r>
              <a:rPr lang="ru-RU" dirty="0" err="1" smtClean="0"/>
              <a:t>Малинкина</a:t>
            </a:r>
            <a:r>
              <a:rPr lang="ru-RU" dirty="0" smtClean="0"/>
              <a:t>. Тайна </a:t>
            </a:r>
            <a:r>
              <a:rPr lang="ru-RU" dirty="0"/>
              <a:t>шкатулки с </a:t>
            </a:r>
            <a:r>
              <a:rPr lang="ru-RU" dirty="0" smtClean="0"/>
              <a:t>привидением</a:t>
            </a:r>
          </a:p>
          <a:p>
            <a:pPr>
              <a:defRPr/>
            </a:pPr>
            <a:r>
              <a:rPr lang="ru-RU" dirty="0" smtClean="0"/>
              <a:t>Е. </a:t>
            </a:r>
            <a:r>
              <a:rPr lang="ru-RU" dirty="0" err="1" smtClean="0"/>
              <a:t>Славороссова</a:t>
            </a:r>
            <a:r>
              <a:rPr lang="ru-RU" dirty="0" smtClean="0"/>
              <a:t>. Детективное </a:t>
            </a:r>
            <a:r>
              <a:rPr lang="ru-RU" dirty="0"/>
              <a:t>бюро мистера </a:t>
            </a:r>
            <a:r>
              <a:rPr lang="ru-RU" dirty="0" smtClean="0"/>
              <a:t>Спича</a:t>
            </a:r>
          </a:p>
          <a:p>
            <a:pPr>
              <a:defRPr/>
            </a:pPr>
            <a:endParaRPr lang="ru-RU" dirty="0" smtClean="0"/>
          </a:p>
          <a:p>
            <a:pPr marL="0" indent="0" algn="ctr">
              <a:buNone/>
              <a:defRPr/>
            </a:pPr>
            <a:r>
              <a:rPr lang="ru-RU" sz="2400" b="1" i="1" dirty="0"/>
              <a:t>д</a:t>
            </a:r>
            <a:r>
              <a:rPr lang="ru-RU" sz="2400" b="1" i="1" dirty="0" smtClean="0"/>
              <a:t>ля </a:t>
            </a:r>
            <a:r>
              <a:rPr lang="ru-RU" sz="2400" b="1" i="1" dirty="0"/>
              <a:t>среднего и старшего школьного возраста</a:t>
            </a:r>
          </a:p>
          <a:p>
            <a:pPr>
              <a:defRPr/>
            </a:pPr>
            <a:r>
              <a:rPr lang="ru-RU" altLang="ru-RU" dirty="0"/>
              <a:t>Биргер А. Тайна вещих </a:t>
            </a:r>
            <a:r>
              <a:rPr lang="ru-RU" altLang="ru-RU" dirty="0" smtClean="0"/>
              <a:t>снов</a:t>
            </a:r>
            <a:endParaRPr lang="ru-RU" altLang="ru-RU" dirty="0"/>
          </a:p>
          <a:p>
            <a:pPr>
              <a:defRPr/>
            </a:pPr>
            <a:r>
              <a:rPr lang="ru-RU" altLang="ru-RU" dirty="0" err="1"/>
              <a:t>Чудакова</a:t>
            </a:r>
            <a:r>
              <a:rPr lang="ru-RU" altLang="ru-RU" dirty="0"/>
              <a:t> М. Дела и ужасы Жени </a:t>
            </a:r>
            <a:r>
              <a:rPr lang="ru-RU" altLang="ru-RU" dirty="0" err="1"/>
              <a:t>Осинкиной</a:t>
            </a:r>
            <a:endParaRPr lang="ru-RU" alt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2461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1094</Words>
  <Application>Microsoft Office PowerPoint</Application>
  <PresentationFormat>Экран (4:3)</PresentationFormat>
  <Paragraphs>184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Вебинар «Организация летнего отдыха, занятости воспитанников и обучающихся Ленинградской области»    Читающий родитель – читающий ребенок </vt:lpstr>
      <vt:lpstr>Презентация PowerPoint</vt:lpstr>
      <vt:lpstr>Презентация PowerPoint</vt:lpstr>
      <vt:lpstr>Презентация PowerPoint</vt:lpstr>
      <vt:lpstr>Сказка </vt:lpstr>
      <vt:lpstr>Для дошкольного и младшего школьного возраста: </vt:lpstr>
      <vt:lpstr>Для среднего и старшего школьного возраста</vt:lpstr>
      <vt:lpstr>Презентация PowerPoint</vt:lpstr>
      <vt:lpstr>Презентация PowerPoint</vt:lpstr>
      <vt:lpstr>Фантастика </vt:lpstr>
      <vt:lpstr>Мир детства и отрочества  в произведениях отечественных и зарубежных писателей</vt:lpstr>
      <vt:lpstr>Для младшего школьного возраста</vt:lpstr>
      <vt:lpstr>для среднего и старшего школьного возраста</vt:lpstr>
      <vt:lpstr>Книжные серии</vt:lpstr>
      <vt:lpstr>В мире искусства</vt:lpstr>
      <vt:lpstr>Презентация PowerPoint</vt:lpstr>
      <vt:lpstr>Поэзия  </vt:lpstr>
      <vt:lpstr>Познавательные книги</vt:lpstr>
      <vt:lpstr>Мещеряков В.П., Сербул М.Н.. Книжные тайны, загадки, преступления. Колмановский И. Почему птицы не падают? Левитан Е. Тайны нашего Солнышка Серия «Великие имена» серия «Хорошие манеры в вопросах и ответах»  Куннас М. Робин Гуд. Андерсон, Л., Бьорк, К. Календарь Линнеи Нурдквист С. «Васа» выходит в море! Замеховский-Мегалокарди Н. Лексикон. Книга для детей и их умных родителей. Десницкая А., Литвина А. История старой квартиры Гюс П. Хронология. Путешествие сквозь века: от большого взрыва до наших дней. Хокин С. и Л. Джорж и тайны вселенной. Джорж и большой взрыв. Перельман Я. Физика на каждом шагу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с юбилеем выдающегося методиста Т.К. Донскую, д.п.н., профессора, академика ПАНИ</dc:title>
  <dc:creator>Samsung</dc:creator>
  <cp:lastModifiedBy>Букреев Александр</cp:lastModifiedBy>
  <cp:revision>31</cp:revision>
  <dcterms:created xsi:type="dcterms:W3CDTF">2016-10-23T09:19:14Z</dcterms:created>
  <dcterms:modified xsi:type="dcterms:W3CDTF">2017-05-25T21:08:40Z</dcterms:modified>
</cp:coreProperties>
</file>