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15" r:id="rId2"/>
    <p:sldId id="270" r:id="rId3"/>
    <p:sldId id="304" r:id="rId4"/>
    <p:sldId id="257" r:id="rId5"/>
    <p:sldId id="266" r:id="rId6"/>
    <p:sldId id="308" r:id="rId7"/>
    <p:sldId id="296" r:id="rId8"/>
    <p:sldId id="300" r:id="rId9"/>
    <p:sldId id="271" r:id="rId10"/>
    <p:sldId id="274" r:id="rId11"/>
    <p:sldId id="314" r:id="rId12"/>
    <p:sldId id="282" r:id="rId13"/>
    <p:sldId id="267" r:id="rId14"/>
    <p:sldId id="285" r:id="rId15"/>
    <p:sldId id="289" r:id="rId16"/>
    <p:sldId id="288" r:id="rId17"/>
    <p:sldId id="286" r:id="rId18"/>
    <p:sldId id="283" r:id="rId19"/>
    <p:sldId id="309" r:id="rId20"/>
    <p:sldId id="294" r:id="rId21"/>
    <p:sldId id="265" r:id="rId22"/>
    <p:sldId id="310" r:id="rId23"/>
    <p:sldId id="291" r:id="rId24"/>
    <p:sldId id="303" r:id="rId25"/>
    <p:sldId id="292" r:id="rId26"/>
    <p:sldId id="298" r:id="rId27"/>
    <p:sldId id="311" r:id="rId28"/>
    <p:sldId id="287" r:id="rId29"/>
    <p:sldId id="301" r:id="rId30"/>
    <p:sldId id="302" r:id="rId31"/>
    <p:sldId id="312" r:id="rId32"/>
    <p:sldId id="295" r:id="rId33"/>
    <p:sldId id="299"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F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34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00D29F-E109-4C42-A304-C732D8A8185F}" type="datetimeFigureOut">
              <a:rPr lang="ru-RU" smtClean="0"/>
              <a:pPr/>
              <a:t>15.09.15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E247F7-229A-46F5-9856-F8CEE678DDF4}" type="slidenum">
              <a:rPr lang="ru-RU" smtClean="0"/>
              <a:pPr/>
              <a:t>‹#›</a:t>
            </a:fld>
            <a:endParaRPr lang="ru-RU"/>
          </a:p>
        </p:txBody>
      </p:sp>
    </p:spTree>
    <p:extLst>
      <p:ext uri="{BB962C8B-B14F-4D97-AF65-F5344CB8AC3E}">
        <p14:creationId xmlns:p14="http://schemas.microsoft.com/office/powerpoint/2010/main" val="2054687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AFCB00C-CE96-4278-8ABB-172676B10818}" type="datetimeFigureOut">
              <a:rPr lang="ru-RU" smtClean="0"/>
              <a:pPr/>
              <a:t>15.09.15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F558A0-FB1C-46C4-974C-885753269C4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AFCB00C-CE96-4278-8ABB-172676B10818}" type="datetimeFigureOut">
              <a:rPr lang="ru-RU" smtClean="0"/>
              <a:pPr/>
              <a:t>15.09.15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F558A0-FB1C-46C4-974C-885753269C4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AFCB00C-CE96-4278-8ABB-172676B10818}" type="datetimeFigureOut">
              <a:rPr lang="ru-RU" smtClean="0"/>
              <a:pPr/>
              <a:t>15.09.15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F558A0-FB1C-46C4-974C-885753269C4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AFCB00C-CE96-4278-8ABB-172676B10818}" type="datetimeFigureOut">
              <a:rPr lang="ru-RU" smtClean="0"/>
              <a:pPr/>
              <a:t>15.09.15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F558A0-FB1C-46C4-974C-885753269C4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none" baseline="0">
                <a:latin typeface="+mn-lt"/>
              </a:defRPr>
            </a:lvl1pPr>
          </a:lstStyle>
          <a:p>
            <a:r>
              <a:rPr lang="ru-RU" dirty="0" smtClean="0"/>
              <a:t>Образец заголовка</a:t>
            </a:r>
            <a:endParaRPr lang="ru-RU" dirty="0"/>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AFCB00C-CE96-4278-8ABB-172676B10818}" type="datetimeFigureOut">
              <a:rPr lang="ru-RU" smtClean="0"/>
              <a:pPr/>
              <a:t>15.09.15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F558A0-FB1C-46C4-974C-885753269C4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AFCB00C-CE96-4278-8ABB-172676B10818}" type="datetimeFigureOut">
              <a:rPr lang="ru-RU" smtClean="0"/>
              <a:pPr/>
              <a:t>15.09.15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F558A0-FB1C-46C4-974C-885753269C4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AFCB00C-CE96-4278-8ABB-172676B10818}" type="datetimeFigureOut">
              <a:rPr lang="ru-RU" smtClean="0"/>
              <a:pPr/>
              <a:t>15.09.15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FF558A0-FB1C-46C4-974C-885753269C4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AFCB00C-CE96-4278-8ABB-172676B10818}" type="datetimeFigureOut">
              <a:rPr lang="ru-RU" smtClean="0"/>
              <a:pPr/>
              <a:t>15.09.15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FF558A0-FB1C-46C4-974C-885753269C4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AFCB00C-CE96-4278-8ABB-172676B10818}" type="datetimeFigureOut">
              <a:rPr lang="ru-RU" smtClean="0"/>
              <a:pPr/>
              <a:t>15.09.15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FF558A0-FB1C-46C4-974C-885753269C4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AFCB00C-CE96-4278-8ABB-172676B10818}" type="datetimeFigureOut">
              <a:rPr lang="ru-RU" smtClean="0"/>
              <a:pPr/>
              <a:t>15.09.15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F558A0-FB1C-46C4-974C-885753269C4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AFCB00C-CE96-4278-8ABB-172676B10818}" type="datetimeFigureOut">
              <a:rPr lang="ru-RU" smtClean="0"/>
              <a:pPr/>
              <a:t>15.09.15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F558A0-FB1C-46C4-974C-885753269C4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CB00C-CE96-4278-8ABB-172676B10818}" type="datetimeFigureOut">
              <a:rPr lang="ru-RU" smtClean="0"/>
              <a:pPr/>
              <a:t>15.09.15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F558A0-FB1C-46C4-974C-885753269C4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1" Type="http://schemas.openxmlformats.org/officeDocument/2006/relationships/slideLayout" Target="../slideLayouts/slideLayout6.xml"/><Relationship Id="rId2"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jpeg"/><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image" Target="../media/image15.jpeg"/><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2463031"/>
            <a:ext cx="7630616" cy="3486249"/>
          </a:xfrm>
        </p:spPr>
        <p:txBody>
          <a:bodyPr>
            <a:normAutofit/>
          </a:bodyPr>
          <a:lstStyle/>
          <a:p>
            <a:pPr algn="r"/>
            <a:r>
              <a:rPr lang="ru-RU" b="1" dirty="0" smtClean="0">
                <a:solidFill>
                  <a:schemeClr val="accent1">
                    <a:lumMod val="75000"/>
                  </a:schemeClr>
                </a:solidFill>
              </a:rPr>
              <a:t>Подходы </a:t>
            </a:r>
            <a:r>
              <a:rPr lang="ru-RU" b="1" dirty="0">
                <a:solidFill>
                  <a:schemeClr val="accent1">
                    <a:lumMod val="75000"/>
                  </a:schemeClr>
                </a:solidFill>
              </a:rPr>
              <a:t>к разработке модели введения </a:t>
            </a:r>
            <a:r>
              <a:rPr lang="ru-RU" b="1" dirty="0" smtClean="0">
                <a:solidFill>
                  <a:schemeClr val="accent1">
                    <a:lumMod val="75000"/>
                  </a:schemeClr>
                </a:solidFill>
              </a:rPr>
              <a:t/>
            </a:r>
            <a:br>
              <a:rPr lang="ru-RU" b="1" dirty="0" smtClean="0">
                <a:solidFill>
                  <a:schemeClr val="accent1">
                    <a:lumMod val="75000"/>
                  </a:schemeClr>
                </a:solidFill>
              </a:rPr>
            </a:br>
            <a:r>
              <a:rPr lang="ru-RU" b="1" dirty="0" smtClean="0">
                <a:solidFill>
                  <a:schemeClr val="accent1">
                    <a:lumMod val="75000"/>
                  </a:schemeClr>
                </a:solidFill>
              </a:rPr>
              <a:t>ФГОС </a:t>
            </a:r>
            <a:r>
              <a:rPr lang="ru-RU" b="1" dirty="0">
                <a:solidFill>
                  <a:schemeClr val="accent1">
                    <a:lumMod val="75000"/>
                  </a:schemeClr>
                </a:solidFill>
              </a:rPr>
              <a:t>обучающихся с ОВЗ </a:t>
            </a:r>
            <a:r>
              <a:rPr lang="ru-RU" b="1" dirty="0" smtClean="0">
                <a:solidFill>
                  <a:schemeClr val="accent1">
                    <a:lumMod val="75000"/>
                  </a:schemeClr>
                </a:solidFill>
              </a:rPr>
              <a:t/>
            </a:r>
            <a:br>
              <a:rPr lang="ru-RU" b="1" dirty="0" smtClean="0">
                <a:solidFill>
                  <a:schemeClr val="accent1">
                    <a:lumMod val="75000"/>
                  </a:schemeClr>
                </a:solidFill>
              </a:rPr>
            </a:br>
            <a:r>
              <a:rPr lang="ru-RU" sz="3200" b="1" dirty="0" smtClean="0">
                <a:solidFill>
                  <a:schemeClr val="tx1">
                    <a:lumMod val="65000"/>
                    <a:lumOff val="35000"/>
                  </a:schemeClr>
                </a:solidFill>
              </a:rPr>
              <a:t/>
            </a:r>
            <a:br>
              <a:rPr lang="ru-RU" sz="3200" b="1" dirty="0" smtClean="0">
                <a:solidFill>
                  <a:schemeClr val="tx1">
                    <a:lumMod val="65000"/>
                    <a:lumOff val="35000"/>
                  </a:schemeClr>
                </a:solidFill>
              </a:rPr>
            </a:br>
            <a:endParaRPr lang="ru-RU" sz="2700" b="1" dirty="0">
              <a:solidFill>
                <a:schemeClr val="accent1">
                  <a:lumMod val="75000"/>
                </a:schemeClr>
              </a:solidFill>
            </a:endParaRPr>
          </a:p>
        </p:txBody>
      </p:sp>
      <p:sp>
        <p:nvSpPr>
          <p:cNvPr id="3" name="Подзаголовок 2"/>
          <p:cNvSpPr>
            <a:spLocks noGrp="1"/>
          </p:cNvSpPr>
          <p:nvPr>
            <p:ph type="subTitle" idx="1"/>
          </p:nvPr>
        </p:nvSpPr>
        <p:spPr>
          <a:xfrm>
            <a:off x="2195736" y="5589240"/>
            <a:ext cx="6768752" cy="360040"/>
          </a:xfrm>
        </p:spPr>
        <p:txBody>
          <a:bodyPr>
            <a:noAutofit/>
          </a:bodyPr>
          <a:lstStyle/>
          <a:p>
            <a:r>
              <a:rPr lang="ru-RU" sz="1400" b="1" dirty="0" smtClean="0">
                <a:solidFill>
                  <a:schemeClr val="tx1">
                    <a:lumMod val="65000"/>
                    <a:lumOff val="35000"/>
                  </a:schemeClr>
                </a:solidFill>
              </a:rPr>
              <a:t>2015</a:t>
            </a:r>
            <a:endParaRPr lang="ru-RU" sz="1400" b="1" dirty="0">
              <a:solidFill>
                <a:schemeClr val="tx1">
                  <a:lumMod val="65000"/>
                  <a:lumOff val="35000"/>
                </a:schemeClr>
              </a:solidFill>
            </a:endParaRPr>
          </a:p>
        </p:txBody>
      </p:sp>
    </p:spTree>
    <p:extLst>
      <p:ext uri="{BB962C8B-B14F-4D97-AF65-F5344CB8AC3E}">
        <p14:creationId xmlns:p14="http://schemas.microsoft.com/office/powerpoint/2010/main" val="23811062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42852"/>
            <a:ext cx="8604448" cy="990600"/>
          </a:xfrm>
        </p:spPr>
        <p:txBody>
          <a:bodyPr>
            <a:noAutofit/>
          </a:bodyPr>
          <a:lstStyle/>
          <a:p>
            <a:pPr algn="l"/>
            <a:r>
              <a:rPr lang="ru-RU" sz="3600" dirty="0" smtClean="0"/>
              <a:t>Диапазон различий в развитии  </a:t>
            </a:r>
            <a:br>
              <a:rPr lang="ru-RU" sz="3600" dirty="0" smtClean="0"/>
            </a:br>
            <a:r>
              <a:rPr lang="ru-RU" sz="3600" dirty="0" smtClean="0"/>
              <a:t>к моменту поступления в школу </a:t>
            </a:r>
            <a:endParaRPr lang="ru-RU" sz="3600" dirty="0"/>
          </a:p>
        </p:txBody>
      </p:sp>
      <p:sp>
        <p:nvSpPr>
          <p:cNvPr id="3" name="Содержимое 2"/>
          <p:cNvSpPr>
            <a:spLocks noGrp="1"/>
          </p:cNvSpPr>
          <p:nvPr>
            <p:ph sz="quarter" idx="1"/>
          </p:nvPr>
        </p:nvSpPr>
        <p:spPr>
          <a:xfrm>
            <a:off x="285720" y="1600200"/>
            <a:ext cx="8643998" cy="5186386"/>
          </a:xfrm>
        </p:spPr>
        <p:txBody>
          <a:bodyPr>
            <a:normAutofit fontScale="77500" lnSpcReduction="20000"/>
          </a:bodyPr>
          <a:lstStyle/>
          <a:p>
            <a:pPr lvl="0">
              <a:spcBef>
                <a:spcPts val="600"/>
              </a:spcBef>
              <a:spcAft>
                <a:spcPts val="600"/>
              </a:spcAft>
            </a:pPr>
            <a:r>
              <a:rPr lang="en-US" dirty="0" smtClean="0">
                <a:solidFill>
                  <a:srgbClr val="000099"/>
                </a:solidFill>
              </a:rPr>
              <a:t>I </a:t>
            </a:r>
            <a:r>
              <a:rPr lang="ru-RU" dirty="0" smtClean="0">
                <a:solidFill>
                  <a:srgbClr val="0066FF"/>
                </a:solidFill>
              </a:rPr>
              <a:t> </a:t>
            </a:r>
            <a:r>
              <a:rPr lang="ru-RU" dirty="0" smtClean="0"/>
              <a:t>-</a:t>
            </a:r>
            <a:r>
              <a:rPr lang="ru-RU" dirty="0" smtClean="0">
                <a:solidFill>
                  <a:srgbClr val="0066FF"/>
                </a:solidFill>
              </a:rPr>
              <a:t> </a:t>
            </a:r>
            <a:r>
              <a:rPr lang="ru-RU" dirty="0" smtClean="0"/>
              <a:t>ребёнок достиг к моменту поступления в школу уровня развития</a:t>
            </a:r>
            <a:r>
              <a:rPr lang="en-US" dirty="0" smtClean="0"/>
              <a:t>,</a:t>
            </a:r>
            <a:r>
              <a:rPr lang="ru-RU" dirty="0" smtClean="0"/>
              <a:t> близкого возрастной норме</a:t>
            </a:r>
            <a:r>
              <a:rPr lang="en-US" dirty="0" smtClean="0"/>
              <a:t>,</a:t>
            </a:r>
            <a:r>
              <a:rPr lang="ru-RU" dirty="0" smtClean="0"/>
              <a:t> и есть возможность благополучного развития в условиях полной образовательной интеграции (инклюзии)</a:t>
            </a:r>
          </a:p>
          <a:p>
            <a:pPr lvl="0">
              <a:spcBef>
                <a:spcPts val="600"/>
              </a:spcBef>
              <a:spcAft>
                <a:spcPts val="600"/>
              </a:spcAft>
            </a:pPr>
            <a:r>
              <a:rPr lang="en-US" dirty="0" smtClean="0">
                <a:solidFill>
                  <a:srgbClr val="0066FF"/>
                </a:solidFill>
              </a:rPr>
              <a:t>II </a:t>
            </a:r>
            <a:r>
              <a:rPr lang="ru-RU" dirty="0" smtClean="0"/>
              <a:t>- развитие не приближается к возрастной норме, но есть возможность дальнейшего сближения с ней в условиях специального обучения</a:t>
            </a:r>
            <a:r>
              <a:rPr lang="en-US" dirty="0" smtClean="0"/>
              <a:t> </a:t>
            </a:r>
          </a:p>
          <a:p>
            <a:pPr lvl="0">
              <a:spcBef>
                <a:spcPts val="600"/>
              </a:spcBef>
              <a:spcAft>
                <a:spcPts val="600"/>
              </a:spcAft>
            </a:pPr>
            <a:r>
              <a:rPr lang="en-US" dirty="0" smtClean="0">
                <a:solidFill>
                  <a:srgbClr val="CC66FF"/>
                </a:solidFill>
              </a:rPr>
              <a:t>III </a:t>
            </a:r>
            <a:r>
              <a:rPr lang="ru-RU" dirty="0" smtClean="0"/>
              <a:t>- развитие ребёнка явно не соответствует возрастной норме  и возможность сближения с ней маловероятна даже в условиях специального обучения</a:t>
            </a:r>
          </a:p>
          <a:p>
            <a:pPr lvl="0">
              <a:spcBef>
                <a:spcPts val="600"/>
              </a:spcBef>
              <a:spcAft>
                <a:spcPts val="600"/>
              </a:spcAft>
            </a:pPr>
            <a:r>
              <a:rPr lang="en-US" dirty="0" smtClean="0">
                <a:solidFill>
                  <a:schemeClr val="bg1">
                    <a:lumMod val="50000"/>
                  </a:schemeClr>
                </a:solidFill>
              </a:rPr>
              <a:t>IV</a:t>
            </a:r>
            <a:r>
              <a:rPr lang="en-US" dirty="0" smtClean="0"/>
              <a:t> -</a:t>
            </a:r>
            <a:r>
              <a:rPr lang="ru-RU" sz="3200" dirty="0" smtClean="0"/>
              <a:t> </a:t>
            </a:r>
            <a:r>
              <a:rPr lang="ru-RU" dirty="0" smtClean="0"/>
              <a:t>развитие  ребёнка не сопоставимо с возрастной нормой</a:t>
            </a:r>
            <a:r>
              <a:rPr lang="en-US" dirty="0" smtClean="0"/>
              <a:t>,</a:t>
            </a:r>
            <a:r>
              <a:rPr lang="ru-RU" dirty="0" smtClean="0"/>
              <a:t>  и дальнейшее развитие возможно только в условиях специального индивидуализированного обучения</a:t>
            </a:r>
            <a:endParaRPr lang="ru-RU" dirty="0"/>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Рисунок 30" descr="lines.png"/>
          <p:cNvPicPr>
            <a:picLocks/>
          </p:cNvPicPr>
          <p:nvPr/>
        </p:nvPicPr>
        <p:blipFill>
          <a:blip r:embed="rId2" cstate="print"/>
          <a:srcRect l="51626"/>
          <a:stretch>
            <a:fillRect/>
          </a:stretch>
        </p:blipFill>
        <p:spPr>
          <a:xfrm>
            <a:off x="5923657" y="4461114"/>
            <a:ext cx="2680791" cy="1272142"/>
          </a:xfrm>
          <a:prstGeom prst="rect">
            <a:avLst/>
          </a:prstGeom>
        </p:spPr>
      </p:pic>
      <p:pic>
        <p:nvPicPr>
          <p:cNvPr id="28" name="Рисунок 27" descr="lines.png"/>
          <p:cNvPicPr>
            <a:picLocks/>
          </p:cNvPicPr>
          <p:nvPr/>
        </p:nvPicPr>
        <p:blipFill>
          <a:blip r:embed="rId2" cstate="print"/>
          <a:srcRect r="24824"/>
          <a:stretch>
            <a:fillRect/>
          </a:stretch>
        </p:blipFill>
        <p:spPr>
          <a:xfrm>
            <a:off x="3236000" y="4461114"/>
            <a:ext cx="2687657" cy="1272142"/>
          </a:xfrm>
          <a:prstGeom prst="rect">
            <a:avLst/>
          </a:prstGeom>
        </p:spPr>
      </p:pic>
      <p:pic>
        <p:nvPicPr>
          <p:cNvPr id="30" name="Рисунок 29" descr="lines.png"/>
          <p:cNvPicPr>
            <a:picLocks noChangeAspect="1"/>
          </p:cNvPicPr>
          <p:nvPr/>
        </p:nvPicPr>
        <p:blipFill>
          <a:blip r:embed="rId2" cstate="print"/>
          <a:stretch>
            <a:fillRect/>
          </a:stretch>
        </p:blipFill>
        <p:spPr>
          <a:xfrm>
            <a:off x="523056" y="4461114"/>
            <a:ext cx="2693797" cy="1272142"/>
          </a:xfrm>
          <a:prstGeom prst="rect">
            <a:avLst/>
          </a:prstGeom>
        </p:spPr>
      </p:pic>
      <p:pic>
        <p:nvPicPr>
          <p:cNvPr id="27" name="Рисунок 26" descr="lines.png"/>
          <p:cNvPicPr>
            <a:picLocks noChangeAspect="1"/>
          </p:cNvPicPr>
          <p:nvPr/>
        </p:nvPicPr>
        <p:blipFill>
          <a:blip r:embed="rId2" cstate="print"/>
          <a:srcRect r="24824"/>
          <a:stretch>
            <a:fillRect/>
          </a:stretch>
        </p:blipFill>
        <p:spPr>
          <a:xfrm>
            <a:off x="523056" y="3188973"/>
            <a:ext cx="2693797" cy="1272141"/>
          </a:xfrm>
          <a:prstGeom prst="rect">
            <a:avLst/>
          </a:prstGeom>
        </p:spPr>
      </p:pic>
      <p:pic>
        <p:nvPicPr>
          <p:cNvPr id="24" name="Рисунок 23" descr="lines.png"/>
          <p:cNvPicPr>
            <a:picLocks/>
          </p:cNvPicPr>
          <p:nvPr/>
        </p:nvPicPr>
        <p:blipFill>
          <a:blip r:embed="rId2" cstate="print"/>
          <a:stretch>
            <a:fillRect/>
          </a:stretch>
        </p:blipFill>
        <p:spPr>
          <a:xfrm>
            <a:off x="5911558" y="3188971"/>
            <a:ext cx="2692890" cy="1272143"/>
          </a:xfrm>
          <a:prstGeom prst="rect">
            <a:avLst/>
          </a:prstGeom>
        </p:spPr>
      </p:pic>
      <p:pic>
        <p:nvPicPr>
          <p:cNvPr id="25" name="Рисунок 24" descr="lines.png"/>
          <p:cNvPicPr>
            <a:picLocks noChangeAspect="1"/>
          </p:cNvPicPr>
          <p:nvPr/>
        </p:nvPicPr>
        <p:blipFill>
          <a:blip r:embed="rId2" cstate="print"/>
          <a:srcRect r="24824"/>
          <a:stretch>
            <a:fillRect/>
          </a:stretch>
        </p:blipFill>
        <p:spPr>
          <a:xfrm>
            <a:off x="5923657" y="1916830"/>
            <a:ext cx="2680792" cy="1272141"/>
          </a:xfrm>
          <a:prstGeom prst="rect">
            <a:avLst/>
          </a:prstGeom>
        </p:spPr>
      </p:pic>
      <p:pic>
        <p:nvPicPr>
          <p:cNvPr id="22" name="Рисунок 21" descr="lines.png"/>
          <p:cNvPicPr>
            <a:picLocks noChangeAspect="1"/>
          </p:cNvPicPr>
          <p:nvPr/>
        </p:nvPicPr>
        <p:blipFill>
          <a:blip r:embed="rId2" cstate="print"/>
          <a:stretch>
            <a:fillRect/>
          </a:stretch>
        </p:blipFill>
        <p:spPr>
          <a:xfrm>
            <a:off x="523056" y="1916831"/>
            <a:ext cx="2693797" cy="1272141"/>
          </a:xfrm>
          <a:prstGeom prst="rect">
            <a:avLst/>
          </a:prstGeom>
        </p:spPr>
      </p:pic>
      <p:pic>
        <p:nvPicPr>
          <p:cNvPr id="23" name="Рисунок 22" descr="lines.png"/>
          <p:cNvPicPr>
            <a:picLocks noChangeAspect="1"/>
          </p:cNvPicPr>
          <p:nvPr/>
        </p:nvPicPr>
        <p:blipFill>
          <a:blip r:embed="rId2" cstate="print"/>
          <a:stretch>
            <a:fillRect/>
          </a:stretch>
        </p:blipFill>
        <p:spPr>
          <a:xfrm>
            <a:off x="3216853" y="1916832"/>
            <a:ext cx="2706803" cy="1272141"/>
          </a:xfrm>
          <a:prstGeom prst="rect">
            <a:avLst/>
          </a:prstGeom>
        </p:spPr>
      </p:pic>
      <p:pic>
        <p:nvPicPr>
          <p:cNvPr id="26" name="Рисунок 25" descr="lines.png"/>
          <p:cNvPicPr>
            <a:picLocks/>
          </p:cNvPicPr>
          <p:nvPr/>
        </p:nvPicPr>
        <p:blipFill>
          <a:blip r:embed="rId2" cstate="print"/>
          <a:srcRect r="24824"/>
          <a:stretch>
            <a:fillRect/>
          </a:stretch>
        </p:blipFill>
        <p:spPr>
          <a:xfrm>
            <a:off x="3236000" y="3188973"/>
            <a:ext cx="2687656" cy="1272141"/>
          </a:xfrm>
          <a:prstGeom prst="rect">
            <a:avLst/>
          </a:prstGeom>
        </p:spPr>
      </p:pic>
      <p:grpSp>
        <p:nvGrpSpPr>
          <p:cNvPr id="3" name="Группа 57"/>
          <p:cNvGrpSpPr/>
          <p:nvPr/>
        </p:nvGrpSpPr>
        <p:grpSpPr>
          <a:xfrm>
            <a:off x="523056" y="1916832"/>
            <a:ext cx="8081392" cy="3816424"/>
            <a:chOff x="1142976" y="1785926"/>
            <a:chExt cx="6806292" cy="4286280"/>
          </a:xfrm>
        </p:grpSpPr>
        <p:sp>
          <p:nvSpPr>
            <p:cNvPr id="4" name="Прямоугольник 3"/>
            <p:cNvSpPr/>
            <p:nvPr/>
          </p:nvSpPr>
          <p:spPr>
            <a:xfrm>
              <a:off x="3411740" y="178592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5" name="Прямоугольник 4"/>
            <p:cNvSpPr/>
            <p:nvPr/>
          </p:nvSpPr>
          <p:spPr>
            <a:xfrm>
              <a:off x="5681268" y="178592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6" name="Прямоугольник 5"/>
            <p:cNvSpPr/>
            <p:nvPr/>
          </p:nvSpPr>
          <p:spPr>
            <a:xfrm>
              <a:off x="3411740" y="321468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7" name="Прямоугольник 6"/>
            <p:cNvSpPr/>
            <p:nvPr/>
          </p:nvSpPr>
          <p:spPr>
            <a:xfrm>
              <a:off x="5681268" y="321468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8" name="Прямоугольник 7"/>
            <p:cNvSpPr/>
            <p:nvPr/>
          </p:nvSpPr>
          <p:spPr>
            <a:xfrm>
              <a:off x="5681268" y="464344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9" name="Прямоугольник 8"/>
            <p:cNvSpPr/>
            <p:nvPr/>
          </p:nvSpPr>
          <p:spPr>
            <a:xfrm>
              <a:off x="3411740" y="464344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0" name="Прямоугольник 9"/>
            <p:cNvSpPr/>
            <p:nvPr/>
          </p:nvSpPr>
          <p:spPr>
            <a:xfrm>
              <a:off x="1142976" y="178592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1" name="Прямоугольник 10"/>
            <p:cNvSpPr/>
            <p:nvPr/>
          </p:nvSpPr>
          <p:spPr>
            <a:xfrm>
              <a:off x="1142976" y="321468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Прямоугольник 11"/>
            <p:cNvSpPr/>
            <p:nvPr/>
          </p:nvSpPr>
          <p:spPr>
            <a:xfrm>
              <a:off x="1142976" y="464344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sp>
        <p:nvSpPr>
          <p:cNvPr id="13" name="TextBox 12"/>
          <p:cNvSpPr txBox="1"/>
          <p:nvPr/>
        </p:nvSpPr>
        <p:spPr>
          <a:xfrm>
            <a:off x="523055" y="2348880"/>
            <a:ext cx="2693797" cy="461665"/>
          </a:xfrm>
          <a:prstGeom prst="rect">
            <a:avLst/>
          </a:prstGeom>
          <a:noFill/>
        </p:spPr>
        <p:txBody>
          <a:bodyPr wrap="square" rtlCol="0">
            <a:spAutoFit/>
          </a:bodyPr>
          <a:lstStyle/>
          <a:p>
            <a:pPr algn="ctr"/>
            <a:r>
              <a:rPr lang="ru-RU" sz="2400" dirty="0" smtClean="0"/>
              <a:t>Глухие дети </a:t>
            </a:r>
            <a:endParaRPr lang="ru-RU" sz="2400" dirty="0"/>
          </a:p>
        </p:txBody>
      </p:sp>
      <p:sp>
        <p:nvSpPr>
          <p:cNvPr id="14" name="TextBox 13"/>
          <p:cNvSpPr txBox="1"/>
          <p:nvPr/>
        </p:nvSpPr>
        <p:spPr>
          <a:xfrm>
            <a:off x="3215946" y="2348880"/>
            <a:ext cx="2693796" cy="461665"/>
          </a:xfrm>
          <a:prstGeom prst="rect">
            <a:avLst/>
          </a:prstGeom>
          <a:noFill/>
        </p:spPr>
        <p:txBody>
          <a:bodyPr wrap="square" rtlCol="0">
            <a:spAutoFit/>
          </a:bodyPr>
          <a:lstStyle/>
          <a:p>
            <a:pPr algn="ctr"/>
            <a:r>
              <a:rPr lang="ru-RU" sz="2400" dirty="0" smtClean="0"/>
              <a:t>Слепые дети </a:t>
            </a:r>
            <a:endParaRPr lang="ru-RU" sz="2400" dirty="0"/>
          </a:p>
        </p:txBody>
      </p:sp>
      <p:sp>
        <p:nvSpPr>
          <p:cNvPr id="15" name="TextBox 14"/>
          <p:cNvSpPr txBox="1"/>
          <p:nvPr/>
        </p:nvSpPr>
        <p:spPr>
          <a:xfrm>
            <a:off x="5908138" y="2164213"/>
            <a:ext cx="2680792" cy="830997"/>
          </a:xfrm>
          <a:prstGeom prst="rect">
            <a:avLst/>
          </a:prstGeom>
          <a:noFill/>
        </p:spPr>
        <p:txBody>
          <a:bodyPr wrap="square" rtlCol="0">
            <a:spAutoFit/>
          </a:bodyPr>
          <a:lstStyle/>
          <a:p>
            <a:pPr algn="ctr"/>
            <a:r>
              <a:rPr lang="ru-RU" sz="2400" dirty="0" smtClean="0"/>
              <a:t>Дети с речевыми  нарушениями</a:t>
            </a:r>
            <a:endParaRPr lang="ru-RU" sz="2400" dirty="0"/>
          </a:p>
        </p:txBody>
      </p:sp>
      <p:sp>
        <p:nvSpPr>
          <p:cNvPr id="16" name="TextBox 15"/>
          <p:cNvSpPr txBox="1"/>
          <p:nvPr/>
        </p:nvSpPr>
        <p:spPr>
          <a:xfrm>
            <a:off x="523056" y="3390091"/>
            <a:ext cx="2675126" cy="830997"/>
          </a:xfrm>
          <a:prstGeom prst="rect">
            <a:avLst/>
          </a:prstGeom>
          <a:noFill/>
        </p:spPr>
        <p:txBody>
          <a:bodyPr wrap="square" rtlCol="0">
            <a:spAutoFit/>
          </a:bodyPr>
          <a:lstStyle/>
          <a:p>
            <a:pPr algn="ctr"/>
            <a:r>
              <a:rPr lang="ru-RU" sz="2400" dirty="0" smtClean="0"/>
              <a:t>Слабослышащие дети</a:t>
            </a:r>
            <a:endParaRPr lang="ru-RU" sz="2400" dirty="0"/>
          </a:p>
        </p:txBody>
      </p:sp>
      <p:sp>
        <p:nvSpPr>
          <p:cNvPr id="17" name="TextBox 16"/>
          <p:cNvSpPr txBox="1"/>
          <p:nvPr/>
        </p:nvSpPr>
        <p:spPr>
          <a:xfrm>
            <a:off x="3236000" y="3356992"/>
            <a:ext cx="2673742" cy="830997"/>
          </a:xfrm>
          <a:prstGeom prst="rect">
            <a:avLst/>
          </a:prstGeom>
          <a:noFill/>
        </p:spPr>
        <p:txBody>
          <a:bodyPr wrap="square" rtlCol="0">
            <a:spAutoFit/>
          </a:bodyPr>
          <a:lstStyle/>
          <a:p>
            <a:pPr algn="ctr"/>
            <a:r>
              <a:rPr lang="ru-RU" sz="2400" dirty="0" smtClean="0"/>
              <a:t>Слабовидящие дети </a:t>
            </a:r>
            <a:endParaRPr lang="ru-RU" sz="2400" dirty="0"/>
          </a:p>
        </p:txBody>
      </p:sp>
      <p:sp>
        <p:nvSpPr>
          <p:cNvPr id="18" name="TextBox 17"/>
          <p:cNvSpPr txBox="1"/>
          <p:nvPr/>
        </p:nvSpPr>
        <p:spPr>
          <a:xfrm>
            <a:off x="5923657" y="3594210"/>
            <a:ext cx="2680792" cy="461665"/>
          </a:xfrm>
          <a:prstGeom prst="rect">
            <a:avLst/>
          </a:prstGeom>
          <a:noFill/>
        </p:spPr>
        <p:txBody>
          <a:bodyPr wrap="square" rtlCol="0">
            <a:spAutoFit/>
          </a:bodyPr>
          <a:lstStyle/>
          <a:p>
            <a:pPr algn="ctr"/>
            <a:r>
              <a:rPr lang="ru-RU" sz="2400" dirty="0" smtClean="0"/>
              <a:t>Дети с РАС</a:t>
            </a:r>
            <a:endParaRPr lang="ru-RU" sz="2400" dirty="0"/>
          </a:p>
        </p:txBody>
      </p:sp>
      <p:sp>
        <p:nvSpPr>
          <p:cNvPr id="19" name="TextBox 18"/>
          <p:cNvSpPr txBox="1"/>
          <p:nvPr/>
        </p:nvSpPr>
        <p:spPr>
          <a:xfrm>
            <a:off x="3216853" y="4817399"/>
            <a:ext cx="2692889" cy="461665"/>
          </a:xfrm>
          <a:prstGeom prst="rect">
            <a:avLst/>
          </a:prstGeom>
          <a:noFill/>
        </p:spPr>
        <p:txBody>
          <a:bodyPr wrap="square" rtlCol="0">
            <a:spAutoFit/>
          </a:bodyPr>
          <a:lstStyle/>
          <a:p>
            <a:pPr algn="ctr"/>
            <a:r>
              <a:rPr lang="ru-RU" sz="2400" dirty="0" smtClean="0"/>
              <a:t>Дети с ЗПР</a:t>
            </a:r>
            <a:endParaRPr lang="ru-RU" sz="2400" dirty="0"/>
          </a:p>
        </p:txBody>
      </p:sp>
      <p:sp>
        <p:nvSpPr>
          <p:cNvPr id="20" name="TextBox 19"/>
          <p:cNvSpPr txBox="1"/>
          <p:nvPr/>
        </p:nvSpPr>
        <p:spPr>
          <a:xfrm>
            <a:off x="5915898" y="4520573"/>
            <a:ext cx="2680792" cy="1169551"/>
          </a:xfrm>
          <a:prstGeom prst="rect">
            <a:avLst/>
          </a:prstGeom>
          <a:noFill/>
        </p:spPr>
        <p:txBody>
          <a:bodyPr wrap="square" rtlCol="0">
            <a:spAutoFit/>
          </a:bodyPr>
          <a:lstStyle/>
          <a:p>
            <a:pPr algn="ctr"/>
            <a:r>
              <a:rPr lang="ru-RU" sz="2400" dirty="0" smtClean="0"/>
              <a:t>Дети с </a:t>
            </a:r>
            <a:r>
              <a:rPr lang="ru-RU" sz="2200" dirty="0" smtClean="0"/>
              <a:t>интеллектуальными </a:t>
            </a:r>
            <a:r>
              <a:rPr lang="ru-RU" sz="2400" dirty="0" smtClean="0"/>
              <a:t>нарушениями</a:t>
            </a:r>
            <a:endParaRPr lang="ru-RU" sz="2400" dirty="0"/>
          </a:p>
        </p:txBody>
      </p:sp>
      <p:sp>
        <p:nvSpPr>
          <p:cNvPr id="21" name="TextBox 20"/>
          <p:cNvSpPr txBox="1"/>
          <p:nvPr/>
        </p:nvSpPr>
        <p:spPr>
          <a:xfrm>
            <a:off x="523055" y="4511824"/>
            <a:ext cx="2693797" cy="1200329"/>
          </a:xfrm>
          <a:prstGeom prst="rect">
            <a:avLst/>
          </a:prstGeom>
          <a:noFill/>
        </p:spPr>
        <p:txBody>
          <a:bodyPr wrap="square" rtlCol="0">
            <a:spAutoFit/>
          </a:bodyPr>
          <a:lstStyle/>
          <a:p>
            <a:pPr algn="ctr"/>
            <a:r>
              <a:rPr lang="ru-RU" sz="2400" dirty="0" smtClean="0"/>
              <a:t>Дети с двигательными нарушениями</a:t>
            </a:r>
            <a:endParaRPr lang="ru-RU" sz="2400" dirty="0"/>
          </a:p>
        </p:txBody>
      </p:sp>
      <p:sp>
        <p:nvSpPr>
          <p:cNvPr id="33" name="Заголовок 11"/>
          <p:cNvSpPr>
            <a:spLocks noGrp="1"/>
          </p:cNvSpPr>
          <p:nvPr>
            <p:ph type="title"/>
          </p:nvPr>
        </p:nvSpPr>
        <p:spPr/>
        <p:txBody>
          <a:bodyPr>
            <a:noAutofit/>
          </a:bodyPr>
          <a:lstStyle/>
          <a:p>
            <a:pPr algn="l"/>
            <a:r>
              <a:rPr lang="ru-RU" sz="3600" dirty="0" smtClean="0"/>
              <a:t>Диапазон различий в развитии </a:t>
            </a:r>
            <a:r>
              <a:rPr lang="en-US" sz="3600" dirty="0" smtClean="0"/>
              <a:t> </a:t>
            </a:r>
            <a:r>
              <a:rPr lang="ru-RU" sz="3600" dirty="0" smtClean="0"/>
              <a:t>детей</a:t>
            </a:r>
            <a:endParaRPr lang="ru-RU" sz="3600" dirty="0"/>
          </a:p>
        </p:txBody>
      </p:sp>
    </p:spTree>
    <p:extLst>
      <p:ext uri="{BB962C8B-B14F-4D97-AF65-F5344CB8AC3E}">
        <p14:creationId xmlns:p14="http://schemas.microsoft.com/office/powerpoint/2010/main" val="1428297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3600" dirty="0" smtClean="0"/>
              <a:t>2. Обязательные компоненты АООП</a:t>
            </a:r>
            <a:endParaRPr lang="ru-RU" sz="3600" dirty="0"/>
          </a:p>
        </p:txBody>
      </p:sp>
      <p:pic>
        <p:nvPicPr>
          <p:cNvPr id="4" name="Picture 2" descr="http://www.virtualacademy.ru/wysiwyg/uploads/images/ovz.jpg"/>
          <p:cNvPicPr>
            <a:picLocks noChangeAspect="1" noChangeArrowheads="1"/>
          </p:cNvPicPr>
          <p:nvPr/>
        </p:nvPicPr>
        <p:blipFill rotWithShape="1">
          <a:blip r:embed="rId2">
            <a:extLst>
              <a:ext uri="{28A0092B-C50C-407E-A947-70E740481C1C}">
                <a14:useLocalDpi xmlns:a14="http://schemas.microsoft.com/office/drawing/2010/main" val="0"/>
              </a:ext>
            </a:extLst>
          </a:blip>
          <a:srcRect l="9517"/>
          <a:stretch/>
        </p:blipFill>
        <p:spPr bwMode="auto">
          <a:xfrm>
            <a:off x="576064" y="1442647"/>
            <a:ext cx="3779912" cy="2349844"/>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libsakh.ru/uploads/pics/0L2A2477.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2688" t="9605" b="8907"/>
          <a:stretch/>
        </p:blipFill>
        <p:spPr bwMode="auto">
          <a:xfrm>
            <a:off x="4788024" y="1442647"/>
            <a:ext cx="3779912" cy="2349844"/>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576064" y="3991529"/>
            <a:ext cx="3779912" cy="2533815"/>
          </a:xfrm>
          <a:prstGeom prst="rect">
            <a:avLst/>
          </a:prstGeom>
          <a:ln w="28575">
            <a:solidFill>
              <a:schemeClr val="tx2">
                <a:lumMod val="40000"/>
                <a:lumOff val="60000"/>
              </a:schemeClr>
            </a:solidFill>
          </a:ln>
        </p:spPr>
        <p:txBody>
          <a:bodyPr wrap="square">
            <a:noAutofit/>
          </a:bodyPr>
          <a:lstStyle/>
          <a:p>
            <a:pPr marL="154800" indent="-252000">
              <a:spcAft>
                <a:spcPts val="2400"/>
              </a:spcAft>
              <a:buClr>
                <a:srgbClr val="FFCF20"/>
              </a:buClr>
              <a:buFont typeface="+mj-lt"/>
              <a:buAutoNum type="arabicPeriod"/>
            </a:pPr>
            <a:r>
              <a:rPr lang="ru-RU" sz="2400" dirty="0"/>
              <a:t>Освоение предметных областей</a:t>
            </a:r>
          </a:p>
        </p:txBody>
      </p:sp>
      <p:sp>
        <p:nvSpPr>
          <p:cNvPr id="6" name="Прямоугольник 5"/>
          <p:cNvSpPr/>
          <p:nvPr/>
        </p:nvSpPr>
        <p:spPr>
          <a:xfrm>
            <a:off x="4788024" y="3991529"/>
            <a:ext cx="3779912" cy="2533815"/>
          </a:xfrm>
          <a:prstGeom prst="rect">
            <a:avLst/>
          </a:prstGeom>
          <a:ln w="28575">
            <a:solidFill>
              <a:schemeClr val="tx2">
                <a:lumMod val="40000"/>
                <a:lumOff val="60000"/>
              </a:schemeClr>
            </a:solidFill>
          </a:ln>
        </p:spPr>
        <p:txBody>
          <a:bodyPr wrap="square">
            <a:noAutofit/>
          </a:bodyPr>
          <a:lstStyle/>
          <a:p>
            <a:pPr marL="154800" indent="-252000">
              <a:buClr>
                <a:srgbClr val="FFCF20"/>
              </a:buClr>
              <a:buFont typeface="+mj-lt"/>
              <a:buAutoNum type="arabicPeriod" startAt="2"/>
            </a:pPr>
            <a:r>
              <a:rPr lang="ru-RU" sz="2400" dirty="0"/>
              <a:t>Коррекционно-развивающая работа:</a:t>
            </a:r>
          </a:p>
          <a:p>
            <a:pPr marL="742950" lvl="1" indent="-285750">
              <a:buClr>
                <a:srgbClr val="FFCF20"/>
              </a:buClr>
              <a:buFont typeface="Arial" panose="020B0604020202020204" pitchFamily="34" charset="0"/>
              <a:buChar char="•"/>
            </a:pPr>
            <a:r>
              <a:rPr lang="ru-RU" sz="2000" dirty="0"/>
              <a:t>поддержка в освоении предметных областей</a:t>
            </a:r>
          </a:p>
          <a:p>
            <a:pPr marL="742950" lvl="1" indent="-285750">
              <a:buClr>
                <a:srgbClr val="FFCF20"/>
              </a:buClr>
              <a:buFont typeface="Arial" panose="020B0604020202020204" pitchFamily="34" charset="0"/>
              <a:buChar char="•"/>
            </a:pPr>
            <a:r>
              <a:rPr lang="ru-RU" sz="2000" dirty="0"/>
              <a:t>освоение социальных (жизненных) компетенций  </a:t>
            </a: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Autofit/>
          </a:bodyPr>
          <a:lstStyle/>
          <a:p>
            <a:pPr algn="l"/>
            <a:r>
              <a:rPr lang="ru-RU" sz="3600" dirty="0" smtClean="0"/>
              <a:t>3. Формы организации обучения детей с ОВЗ в образовательных организациях</a:t>
            </a:r>
            <a:endParaRPr lang="ru-RU" sz="3200" dirty="0"/>
          </a:p>
        </p:txBody>
      </p:sp>
      <p:sp>
        <p:nvSpPr>
          <p:cNvPr id="17" name="Shape 47"/>
          <p:cNvSpPr/>
          <p:nvPr/>
        </p:nvSpPr>
        <p:spPr>
          <a:xfrm>
            <a:off x="3971517" y="1613853"/>
            <a:ext cx="2978192" cy="885181"/>
          </a:xfrm>
          <a:prstGeom prst="rect">
            <a:avLst/>
          </a:prstGeom>
          <a:solidFill>
            <a:schemeClr val="bg1">
              <a:lumMod val="85000"/>
            </a:schemeClr>
          </a:solidFill>
          <a:ln w="12700">
            <a:noFill/>
            <a:miter lim="400000"/>
          </a:ln>
          <a:effectLst/>
          <a:extLst>
            <a:ext uri="{C572A759-6A51-4108-AA02-DFA0A04FC94B}">
              <ma14:wrappingTextBoxFlag xmlns:ma14="http://schemas.microsoft.com/office/mac/drawingml/2011/main" val="1"/>
            </a:ext>
          </a:extLst>
        </p:spPr>
        <p:txBody>
          <a:bodyPr lIns="0" tIns="0" rIns="0" bIns="0" anchor="ctr"/>
          <a:lstStyle>
            <a:lvl1pPr>
              <a:defRPr sz="1700">
                <a:solidFill>
                  <a:srgbClr val="FFFFFF"/>
                </a:solidFill>
              </a:defRPr>
            </a:lvl1pPr>
          </a:lstStyle>
          <a:p>
            <a:pPr lvl="0" algn="ctr">
              <a:defRPr sz="1800">
                <a:solidFill>
                  <a:srgbClr val="000000"/>
                </a:solidFill>
              </a:defRPr>
            </a:pPr>
            <a:r>
              <a:rPr sz="2800" dirty="0" err="1"/>
              <a:t>Обучение</a:t>
            </a:r>
            <a:r>
              <a:rPr sz="2800" dirty="0"/>
              <a:t> </a:t>
            </a:r>
            <a:r>
              <a:rPr sz="2800" dirty="0" err="1"/>
              <a:t>на</a:t>
            </a:r>
            <a:r>
              <a:rPr sz="2800" dirty="0"/>
              <a:t> </a:t>
            </a:r>
            <a:r>
              <a:rPr sz="2800" dirty="0" err="1"/>
              <a:t>дому</a:t>
            </a:r>
            <a:endParaRPr sz="2800" dirty="0"/>
          </a:p>
        </p:txBody>
      </p:sp>
      <p:sp>
        <p:nvSpPr>
          <p:cNvPr id="18" name="Shape 60"/>
          <p:cNvSpPr/>
          <p:nvPr/>
        </p:nvSpPr>
        <p:spPr>
          <a:xfrm>
            <a:off x="3971517" y="2636912"/>
            <a:ext cx="2978193" cy="877271"/>
          </a:xfrm>
          <a:prstGeom prst="rect">
            <a:avLst/>
          </a:prstGeom>
          <a:solidFill>
            <a:schemeClr val="bg1">
              <a:lumMod val="85000"/>
            </a:schemeClr>
          </a:solidFill>
          <a:ln w="12700">
            <a:noFill/>
            <a:miter lim="400000"/>
          </a:ln>
          <a:effectLst/>
          <a:extLst>
            <a:ext uri="{C572A759-6A51-4108-AA02-DFA0A04FC94B}">
              <ma14:wrappingTextBoxFlag xmlns:ma14="http://schemas.microsoft.com/office/mac/drawingml/2011/main" val="1"/>
            </a:ext>
          </a:extLst>
        </p:spPr>
        <p:txBody>
          <a:bodyPr lIns="0" tIns="0" rIns="0" bIns="0" anchor="ctr"/>
          <a:lstStyle>
            <a:lvl1pPr>
              <a:defRPr sz="1700">
                <a:solidFill>
                  <a:srgbClr val="FFFFFF"/>
                </a:solidFill>
              </a:defRPr>
            </a:lvl1pPr>
          </a:lstStyle>
          <a:p>
            <a:pPr lvl="0" algn="ctr">
              <a:defRPr sz="1800">
                <a:solidFill>
                  <a:srgbClr val="000000"/>
                </a:solidFill>
              </a:defRPr>
            </a:pPr>
            <a:r>
              <a:rPr lang="ru-RU" sz="2800" dirty="0" smtClean="0"/>
              <a:t>Обучение в классе</a:t>
            </a:r>
            <a:endParaRPr sz="2800" dirty="0"/>
          </a:p>
        </p:txBody>
      </p:sp>
      <p:sp>
        <p:nvSpPr>
          <p:cNvPr id="19" name="Shape 51"/>
          <p:cNvSpPr/>
          <p:nvPr/>
        </p:nvSpPr>
        <p:spPr>
          <a:xfrm>
            <a:off x="5943704" y="3618387"/>
            <a:ext cx="2948280" cy="530693"/>
          </a:xfrm>
          <a:prstGeom prst="rect">
            <a:avLst/>
          </a:prstGeom>
          <a:solidFill>
            <a:srgbClr val="FFC000"/>
          </a:solidFill>
          <a:ln w="12700">
            <a:miter lim="400000"/>
          </a:ln>
          <a:effectLst/>
          <a:extLst>
            <a:ext uri="{C572A759-6A51-4108-AA02-DFA0A04FC94B}">
              <ma14:wrappingTextBoxFlag xmlns:ma14="http://schemas.microsoft.com/office/mac/drawingml/2011/main" val="1"/>
            </a:ext>
          </a:extLst>
        </p:spPr>
        <p:txBody>
          <a:bodyPr lIns="0" tIns="0" rIns="0" bIns="0" anchor="ctr"/>
          <a:lstStyle>
            <a:lvl1pPr>
              <a:defRPr sz="2000"/>
            </a:lvl1pPr>
          </a:lstStyle>
          <a:p>
            <a:pPr marL="72000" lvl="0">
              <a:defRPr sz="1800"/>
            </a:pPr>
            <a:r>
              <a:rPr lang="ru-RU" sz="1400" dirty="0" smtClean="0"/>
              <a:t>Специальные коррекционные образовательные организации</a:t>
            </a:r>
            <a:endParaRPr sz="1400" dirty="0"/>
          </a:p>
        </p:txBody>
      </p:sp>
      <p:sp>
        <p:nvSpPr>
          <p:cNvPr id="20" name="Shape 36"/>
          <p:cNvSpPr/>
          <p:nvPr/>
        </p:nvSpPr>
        <p:spPr>
          <a:xfrm>
            <a:off x="5946030" y="4212994"/>
            <a:ext cx="2948280" cy="800182"/>
          </a:xfrm>
          <a:prstGeom prst="rect">
            <a:avLst/>
          </a:prstGeom>
          <a:solidFill>
            <a:srgbClr val="FFC000"/>
          </a:solidFill>
          <a:ln w="12700">
            <a:miter lim="400000"/>
          </a:ln>
          <a:effectLst/>
          <a:extLst>
            <a:ext uri="{C572A759-6A51-4108-AA02-DFA0A04FC94B}">
              <ma14:wrappingTextBoxFlag xmlns:ma14="http://schemas.microsoft.com/office/mac/drawingml/2011/main" val="1"/>
            </a:ext>
          </a:extLst>
        </p:spPr>
        <p:txBody>
          <a:bodyPr lIns="0" tIns="0" rIns="0" bIns="0" anchor="ctr"/>
          <a:lstStyle>
            <a:lvl1pPr>
              <a:defRPr sz="1900"/>
            </a:lvl1pPr>
          </a:lstStyle>
          <a:p>
            <a:pPr marL="72000" lvl="0">
              <a:defRPr sz="1800"/>
            </a:pPr>
            <a:r>
              <a:rPr lang="ru-RU" sz="1400" dirty="0" smtClean="0"/>
              <a:t>Специальные (коррекционные) классы (группы) в общеобразовательных организациях</a:t>
            </a:r>
            <a:endParaRPr sz="1400" dirty="0"/>
          </a:p>
        </p:txBody>
      </p:sp>
      <p:sp>
        <p:nvSpPr>
          <p:cNvPr id="21" name="Shape 52"/>
          <p:cNvSpPr/>
          <p:nvPr/>
        </p:nvSpPr>
        <p:spPr>
          <a:xfrm>
            <a:off x="5944200" y="5877272"/>
            <a:ext cx="2948280" cy="783419"/>
          </a:xfrm>
          <a:prstGeom prst="rect">
            <a:avLst/>
          </a:prstGeom>
          <a:solidFill>
            <a:srgbClr val="FFC000"/>
          </a:solidFill>
          <a:ln w="12700">
            <a:miter lim="400000"/>
          </a:ln>
          <a:effectLst/>
          <a:extLst>
            <a:ext uri="{C572A759-6A51-4108-AA02-DFA0A04FC94B}">
              <ma14:wrappingTextBoxFlag xmlns:ma14="http://schemas.microsoft.com/office/mac/drawingml/2011/main" val="1"/>
            </a:ext>
          </a:extLst>
        </p:spPr>
        <p:txBody>
          <a:bodyPr lIns="0" tIns="0" rIns="0" bIns="0" anchor="ctr"/>
          <a:lstStyle>
            <a:lvl1pPr>
              <a:defRPr sz="1900"/>
            </a:lvl1pPr>
          </a:lstStyle>
          <a:p>
            <a:pPr marL="72000" lvl="0">
              <a:defRPr sz="1800"/>
            </a:pPr>
            <a:r>
              <a:rPr lang="ru-RU" sz="1400" dirty="0" smtClean="0"/>
              <a:t>Структурные подразделения образовательных организаций в стационарах медучреждений</a:t>
            </a:r>
            <a:endParaRPr sz="1400" dirty="0"/>
          </a:p>
        </p:txBody>
      </p:sp>
      <p:sp>
        <p:nvSpPr>
          <p:cNvPr id="22" name="Shape 61"/>
          <p:cNvSpPr/>
          <p:nvPr/>
        </p:nvSpPr>
        <p:spPr>
          <a:xfrm>
            <a:off x="5938322" y="5085184"/>
            <a:ext cx="2948280" cy="720080"/>
          </a:xfrm>
          <a:prstGeom prst="rect">
            <a:avLst/>
          </a:prstGeom>
          <a:solidFill>
            <a:srgbClr val="FFC000"/>
          </a:solidFill>
          <a:ln w="12700">
            <a:miter lim="400000"/>
          </a:ln>
          <a:effectLst/>
          <a:extLst>
            <a:ext uri="{C572A759-6A51-4108-AA02-DFA0A04FC94B}">
              <ma14:wrappingTextBoxFlag xmlns:ma14="http://schemas.microsoft.com/office/mac/drawingml/2011/main" val="1"/>
            </a:ext>
          </a:extLst>
        </p:spPr>
        <p:txBody>
          <a:bodyPr lIns="0" tIns="0" rIns="0" bIns="0" anchor="ctr"/>
          <a:lstStyle>
            <a:lvl1pPr>
              <a:defRPr sz="1900"/>
            </a:lvl1pPr>
          </a:lstStyle>
          <a:p>
            <a:pPr marL="72000" lvl="0">
              <a:defRPr sz="1800"/>
            </a:pPr>
            <a:r>
              <a:rPr lang="ru-RU" sz="1400" dirty="0" smtClean="0"/>
              <a:t>Совместное обучение с другими обучающимися в общеобразовательной организации</a:t>
            </a:r>
            <a:endParaRPr sz="1400" dirty="0"/>
          </a:p>
        </p:txBody>
      </p:sp>
      <p:cxnSp>
        <p:nvCxnSpPr>
          <p:cNvPr id="23" name="Прямая соединительная линия 22"/>
          <p:cNvCxnSpPr/>
          <p:nvPr/>
        </p:nvCxnSpPr>
        <p:spPr>
          <a:xfrm>
            <a:off x="5614544" y="3514184"/>
            <a:ext cx="1" cy="357028"/>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4" name="Прямая соединительная линия 23"/>
          <p:cNvCxnSpPr/>
          <p:nvPr/>
        </p:nvCxnSpPr>
        <p:spPr>
          <a:xfrm>
            <a:off x="5414953" y="3514184"/>
            <a:ext cx="0" cy="1098901"/>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5" name="Прямая соединительная линия 24"/>
          <p:cNvCxnSpPr/>
          <p:nvPr/>
        </p:nvCxnSpPr>
        <p:spPr>
          <a:xfrm>
            <a:off x="5191222" y="3514184"/>
            <a:ext cx="7707" cy="1930462"/>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6" name="Прямая соединительная линия 25"/>
          <p:cNvCxnSpPr/>
          <p:nvPr/>
        </p:nvCxnSpPr>
        <p:spPr>
          <a:xfrm>
            <a:off x="4982905" y="3514183"/>
            <a:ext cx="0" cy="2651121"/>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7" name="Прямая со стрелкой 26"/>
          <p:cNvCxnSpPr/>
          <p:nvPr/>
        </p:nvCxnSpPr>
        <p:spPr>
          <a:xfrm>
            <a:off x="5191222" y="5444069"/>
            <a:ext cx="747100" cy="1155"/>
          </a:xfrm>
          <a:prstGeom prst="straightConnector1">
            <a:avLst/>
          </a:prstGeom>
          <a:ln>
            <a:solidFill>
              <a:schemeClr val="bg1">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8" name="Прямая со стрелкой 27"/>
          <p:cNvCxnSpPr/>
          <p:nvPr/>
        </p:nvCxnSpPr>
        <p:spPr>
          <a:xfrm>
            <a:off x="4982905" y="6165304"/>
            <a:ext cx="955417" cy="0"/>
          </a:xfrm>
          <a:prstGeom prst="straightConnector1">
            <a:avLst/>
          </a:prstGeom>
          <a:ln>
            <a:solidFill>
              <a:schemeClr val="bg1">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9" name="Прямая со стрелкой 28"/>
          <p:cNvCxnSpPr/>
          <p:nvPr/>
        </p:nvCxnSpPr>
        <p:spPr>
          <a:xfrm>
            <a:off x="5414953" y="4613085"/>
            <a:ext cx="511299" cy="0"/>
          </a:xfrm>
          <a:prstGeom prst="straightConnector1">
            <a:avLst/>
          </a:prstGeom>
          <a:ln>
            <a:solidFill>
              <a:schemeClr val="bg1">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0" name="Прямая со стрелкой 29"/>
          <p:cNvCxnSpPr/>
          <p:nvPr/>
        </p:nvCxnSpPr>
        <p:spPr>
          <a:xfrm flipV="1">
            <a:off x="5614544" y="3871212"/>
            <a:ext cx="323778" cy="6420"/>
          </a:xfrm>
          <a:prstGeom prst="straightConnector1">
            <a:avLst/>
          </a:prstGeom>
          <a:ln>
            <a:solidFill>
              <a:schemeClr val="bg1">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pic>
        <p:nvPicPr>
          <p:cNvPr id="4098" name="Picture 2" descr="http://5psy.ru/images/stories/mediateka/deti-s-ovz.jpg"/>
          <p:cNvPicPr>
            <a:picLocks noChangeAspect="1" noChangeArrowheads="1"/>
          </p:cNvPicPr>
          <p:nvPr/>
        </p:nvPicPr>
        <p:blipFill rotWithShape="1">
          <a:blip r:embed="rId2">
            <a:extLst>
              <a:ext uri="{28A0092B-C50C-407E-A947-70E740481C1C}">
                <a14:useLocalDpi xmlns:a14="http://schemas.microsoft.com/office/drawing/2010/main" val="0"/>
              </a:ext>
            </a:extLst>
          </a:blip>
          <a:srcRect t="24134" b="4857"/>
          <a:stretch/>
        </p:blipFill>
        <p:spPr bwMode="auto">
          <a:xfrm>
            <a:off x="323528" y="4302109"/>
            <a:ext cx="2160240" cy="235858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feiaschool.ru/wp-content/uploads/2012/08/Garmonichnoe-vospitainie-rebenka-inlyuziv.jpg"/>
          <p:cNvPicPr>
            <a:picLocks noChangeAspect="1" noChangeArrowheads="1"/>
          </p:cNvPicPr>
          <p:nvPr/>
        </p:nvPicPr>
        <p:blipFill rotWithShape="1">
          <a:blip r:embed="rId3">
            <a:extLst>
              <a:ext uri="{28A0092B-C50C-407E-A947-70E740481C1C}">
                <a14:useLocalDpi xmlns:a14="http://schemas.microsoft.com/office/drawing/2010/main" val="0"/>
              </a:ext>
            </a:extLst>
          </a:blip>
          <a:srcRect l="11190" r="24390"/>
          <a:stretch/>
        </p:blipFill>
        <p:spPr bwMode="auto">
          <a:xfrm>
            <a:off x="2771800" y="4288897"/>
            <a:ext cx="1895577" cy="2371794"/>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ttp://briansk.ru/i/m285217.jpg"/>
          <p:cNvPicPr>
            <a:picLocks noChangeAspect="1" noChangeArrowheads="1"/>
          </p:cNvPicPr>
          <p:nvPr/>
        </p:nvPicPr>
        <p:blipFill rotWithShape="1">
          <a:blip r:embed="rId4">
            <a:extLst>
              <a:ext uri="{28A0092B-C50C-407E-A947-70E740481C1C}">
                <a14:useLocalDpi xmlns:a14="http://schemas.microsoft.com/office/drawing/2010/main" val="0"/>
              </a:ext>
            </a:extLst>
          </a:blip>
          <a:srcRect b="8427"/>
          <a:stretch/>
        </p:blipFill>
        <p:spPr bwMode="auto">
          <a:xfrm>
            <a:off x="323528" y="1613853"/>
            <a:ext cx="3372126" cy="2449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29907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3600" dirty="0" smtClean="0"/>
              <a:t>АООП, вариант А</a:t>
            </a:r>
            <a:endParaRPr lang="ru-RU" sz="3600" dirty="0"/>
          </a:p>
        </p:txBody>
      </p:sp>
      <p:sp>
        <p:nvSpPr>
          <p:cNvPr id="5" name="Прямоугольник 4"/>
          <p:cNvSpPr/>
          <p:nvPr/>
        </p:nvSpPr>
        <p:spPr>
          <a:xfrm>
            <a:off x="611560" y="1412776"/>
            <a:ext cx="7776864" cy="646331"/>
          </a:xfrm>
          <a:prstGeom prst="rect">
            <a:avLst/>
          </a:prstGeom>
        </p:spPr>
        <p:txBody>
          <a:bodyPr wrap="square">
            <a:spAutoFit/>
          </a:bodyPr>
          <a:lstStyle/>
          <a:p>
            <a:pPr algn="ctr">
              <a:spcBef>
                <a:spcPts val="600"/>
              </a:spcBef>
            </a:pPr>
            <a:r>
              <a:rPr lang="ru-RU" dirty="0" smtClean="0"/>
              <a:t>Образование, </a:t>
            </a:r>
            <a:r>
              <a:rPr lang="ru-RU" b="1" dirty="0" smtClean="0">
                <a:solidFill>
                  <a:schemeClr val="tx2">
                    <a:lumMod val="75000"/>
                  </a:schemeClr>
                </a:solidFill>
              </a:rPr>
              <a:t>полностью соответствующее </a:t>
            </a:r>
            <a:r>
              <a:rPr lang="ru-RU" dirty="0" smtClean="0"/>
              <a:t>по содержанию и итоговым достижениям образованию сверстников без ограничений здоровья</a:t>
            </a:r>
          </a:p>
        </p:txBody>
      </p:sp>
      <p:sp>
        <p:nvSpPr>
          <p:cNvPr id="12" name="Прямоугольник 11"/>
          <p:cNvSpPr/>
          <p:nvPr/>
        </p:nvSpPr>
        <p:spPr>
          <a:xfrm>
            <a:off x="2352258" y="5949280"/>
            <a:ext cx="4379982" cy="784830"/>
          </a:xfrm>
          <a:prstGeom prst="rect">
            <a:avLst/>
          </a:prstGeom>
          <a:ln w="28575">
            <a:solidFill>
              <a:srgbClr val="FFCF20"/>
            </a:solidFill>
          </a:ln>
        </p:spPr>
        <p:txBody>
          <a:bodyPr wrap="none">
            <a:spAutoFit/>
          </a:bodyPr>
          <a:lstStyle/>
          <a:p>
            <a:pPr algn="ctr">
              <a:spcBef>
                <a:spcPts val="600"/>
              </a:spcBef>
            </a:pPr>
            <a:r>
              <a:rPr lang="ru-RU" sz="2000" b="1" dirty="0" smtClean="0">
                <a:solidFill>
                  <a:schemeClr val="tx2">
                    <a:lumMod val="75000"/>
                  </a:schemeClr>
                </a:solidFill>
              </a:rPr>
              <a:t>Полная образовательная интеграция </a:t>
            </a:r>
          </a:p>
          <a:p>
            <a:pPr algn="ctr">
              <a:spcBef>
                <a:spcPts val="600"/>
              </a:spcBef>
            </a:pPr>
            <a:r>
              <a:rPr lang="ru-RU" sz="2000" b="1" dirty="0" smtClean="0">
                <a:solidFill>
                  <a:schemeClr val="tx2">
                    <a:lumMod val="75000"/>
                  </a:schemeClr>
                </a:solidFill>
              </a:rPr>
              <a:t>Получение аттестата об образовании</a:t>
            </a:r>
          </a:p>
        </p:txBody>
      </p:sp>
      <p:cxnSp>
        <p:nvCxnSpPr>
          <p:cNvPr id="14" name="Прямая со стрелкой 13"/>
          <p:cNvCxnSpPr/>
          <p:nvPr/>
        </p:nvCxnSpPr>
        <p:spPr>
          <a:xfrm>
            <a:off x="323528" y="4299208"/>
            <a:ext cx="8424936"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16" name="Прямоугольник 15"/>
          <p:cNvSpPr/>
          <p:nvPr/>
        </p:nvSpPr>
        <p:spPr>
          <a:xfrm>
            <a:off x="3279753" y="4248686"/>
            <a:ext cx="2822696" cy="338554"/>
          </a:xfrm>
          <a:prstGeom prst="rect">
            <a:avLst/>
          </a:prstGeom>
        </p:spPr>
        <p:txBody>
          <a:bodyPr wrap="none">
            <a:spAutoFit/>
          </a:bodyPr>
          <a:lstStyle/>
          <a:p>
            <a:r>
              <a:rPr lang="ru-RU" sz="1600" b="1" dirty="0" smtClean="0"/>
              <a:t>Стандартные сроки обучения</a:t>
            </a:r>
          </a:p>
        </p:txBody>
      </p:sp>
      <p:sp>
        <p:nvSpPr>
          <p:cNvPr id="17" name="Прямоугольник 16"/>
          <p:cNvSpPr/>
          <p:nvPr/>
        </p:nvSpPr>
        <p:spPr>
          <a:xfrm>
            <a:off x="3491880" y="4653136"/>
            <a:ext cx="2160240" cy="830997"/>
          </a:xfrm>
          <a:prstGeom prst="rect">
            <a:avLst/>
          </a:prstGeom>
        </p:spPr>
        <p:txBody>
          <a:bodyPr wrap="square">
            <a:spAutoFit/>
          </a:bodyPr>
          <a:lstStyle/>
          <a:p>
            <a:pPr algn="ctr"/>
            <a:r>
              <a:rPr lang="ru-RU" sz="1600" dirty="0" smtClean="0"/>
              <a:t>Организации дополнительного образования</a:t>
            </a:r>
            <a:endParaRPr lang="ru-RU" sz="1600" dirty="0"/>
          </a:p>
        </p:txBody>
      </p:sp>
      <p:sp>
        <p:nvSpPr>
          <p:cNvPr id="18" name="Прямоугольник 17"/>
          <p:cNvSpPr/>
          <p:nvPr/>
        </p:nvSpPr>
        <p:spPr>
          <a:xfrm>
            <a:off x="6516216" y="4944070"/>
            <a:ext cx="2411760" cy="584775"/>
          </a:xfrm>
          <a:prstGeom prst="rect">
            <a:avLst/>
          </a:prstGeom>
        </p:spPr>
        <p:txBody>
          <a:bodyPr wrap="square">
            <a:spAutoFit/>
          </a:bodyPr>
          <a:lstStyle/>
          <a:p>
            <a:r>
              <a:rPr lang="ru-RU" sz="1600" dirty="0"/>
              <a:t>О</a:t>
            </a:r>
            <a:r>
              <a:rPr lang="ru-RU" sz="1600" dirty="0" smtClean="0"/>
              <a:t>рганизации культуры и спорта</a:t>
            </a:r>
            <a:endParaRPr lang="ru-RU" sz="1600" dirty="0"/>
          </a:p>
        </p:txBody>
      </p:sp>
      <p:sp>
        <p:nvSpPr>
          <p:cNvPr id="19" name="Прямоугольник 18"/>
          <p:cNvSpPr/>
          <p:nvPr/>
        </p:nvSpPr>
        <p:spPr>
          <a:xfrm>
            <a:off x="251520" y="4800054"/>
            <a:ext cx="2376264" cy="1077218"/>
          </a:xfrm>
          <a:prstGeom prst="rect">
            <a:avLst/>
          </a:prstGeom>
        </p:spPr>
        <p:txBody>
          <a:bodyPr wrap="square">
            <a:spAutoFit/>
          </a:bodyPr>
          <a:lstStyle/>
          <a:p>
            <a:pPr lvl="0">
              <a:defRPr sz="1800"/>
            </a:pPr>
            <a:r>
              <a:rPr lang="ru-RU" sz="1600" dirty="0" smtClean="0"/>
              <a:t>Совместное обучение с другими обучающимися в общеобразовательной организации</a:t>
            </a:r>
            <a:endParaRPr lang="ru-RU" sz="1600" dirty="0"/>
          </a:p>
        </p:txBody>
      </p:sp>
      <p:sp>
        <p:nvSpPr>
          <p:cNvPr id="24" name="Равнобедренный треугольник 23"/>
          <p:cNvSpPr/>
          <p:nvPr/>
        </p:nvSpPr>
        <p:spPr>
          <a:xfrm rot="10800000">
            <a:off x="4254217" y="5517232"/>
            <a:ext cx="576064" cy="3600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27" name="Таблица 26"/>
          <p:cNvGraphicFramePr>
            <a:graphicFrameLocks noGrp="1"/>
          </p:cNvGraphicFramePr>
          <p:nvPr>
            <p:extLst>
              <p:ext uri="{D42A27DB-BD31-4B8C-83A1-F6EECF244321}">
                <p14:modId xmlns:p14="http://schemas.microsoft.com/office/powerpoint/2010/main" val="1188741386"/>
              </p:ext>
            </p:extLst>
          </p:nvPr>
        </p:nvGraphicFramePr>
        <p:xfrm>
          <a:off x="329781" y="3579128"/>
          <a:ext cx="8424936" cy="640080"/>
        </p:xfrm>
        <a:graphic>
          <a:graphicData uri="http://schemas.openxmlformats.org/drawingml/2006/table">
            <a:tbl>
              <a:tblPr firstRow="1" bandRow="1">
                <a:tableStyleId>{5C22544A-7EE6-4342-B048-85BDC9FD1C3A}</a:tableStyleId>
              </a:tblPr>
              <a:tblGrid>
                <a:gridCol w="5976664"/>
                <a:gridCol w="2448272"/>
              </a:tblGrid>
              <a:tr h="371480">
                <a:tc>
                  <a:txBody>
                    <a:bodyPr/>
                    <a:lstStyle/>
                    <a:p>
                      <a:pPr algn="ctr"/>
                      <a:r>
                        <a:rPr lang="ru-RU" sz="1600" b="0" dirty="0" smtClean="0">
                          <a:solidFill>
                            <a:schemeClr val="tx1"/>
                          </a:solidFill>
                        </a:rPr>
                        <a:t>Обязательная часть  АООП </a:t>
                      </a:r>
                    </a:p>
                    <a:p>
                      <a:pPr algn="ctr"/>
                      <a:r>
                        <a:rPr lang="ru-RU" sz="2000" dirty="0" smtClean="0">
                          <a:solidFill>
                            <a:schemeClr val="tx1"/>
                          </a:solidFill>
                        </a:rPr>
                        <a:t>80%</a:t>
                      </a:r>
                      <a:endParaRPr lang="ru-RU" sz="2000" dirty="0">
                        <a:solidFill>
                          <a:schemeClr val="tx1"/>
                        </a:solidFill>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0" dirty="0" smtClean="0">
                          <a:solidFill>
                            <a:schemeClr val="tx1"/>
                          </a:solidFill>
                        </a:rPr>
                        <a:t>Вариативная часть АООП</a:t>
                      </a:r>
                    </a:p>
                    <a:p>
                      <a:pPr marL="0" marR="0" indent="0" algn="ctr" defTabSz="914400" rtl="0" eaLnBrk="1" fontAlgn="auto" latinLnBrk="0" hangingPunct="1">
                        <a:lnSpc>
                          <a:spcPct val="100000"/>
                        </a:lnSpc>
                        <a:spcBef>
                          <a:spcPts val="0"/>
                        </a:spcBef>
                        <a:spcAft>
                          <a:spcPts val="0"/>
                        </a:spcAft>
                        <a:buClrTx/>
                        <a:buSzTx/>
                        <a:buFontTx/>
                        <a:buNone/>
                        <a:tabLst/>
                        <a:defRPr/>
                      </a:pPr>
                      <a:r>
                        <a:rPr lang="ru-RU" sz="2000" dirty="0" smtClean="0">
                          <a:solidFill>
                            <a:schemeClr val="tx1"/>
                          </a:solidFill>
                        </a:rPr>
                        <a:t>20%</a:t>
                      </a:r>
                      <a:endParaRPr lang="ru-RU" sz="2000" dirty="0">
                        <a:solidFill>
                          <a:schemeClr val="tx1"/>
                        </a:solidFill>
                      </a:endParaRPr>
                    </a:p>
                  </a:txBody>
                  <a:tcPr>
                    <a:solidFill>
                      <a:srgbClr val="FFCF20"/>
                    </a:solidFill>
                  </a:tcPr>
                </a:tc>
              </a:tr>
            </a:tbl>
          </a:graphicData>
        </a:graphic>
      </p:graphicFrame>
      <p:sp>
        <p:nvSpPr>
          <p:cNvPr id="30" name="Плюс 29"/>
          <p:cNvSpPr/>
          <p:nvPr/>
        </p:nvSpPr>
        <p:spPr>
          <a:xfrm>
            <a:off x="5567147" y="4984429"/>
            <a:ext cx="504056" cy="504056"/>
          </a:xfrm>
          <a:prstGeom prst="mathPl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Плюс 31"/>
          <p:cNvSpPr/>
          <p:nvPr/>
        </p:nvSpPr>
        <p:spPr>
          <a:xfrm>
            <a:off x="3059832" y="4944070"/>
            <a:ext cx="504056" cy="504056"/>
          </a:xfrm>
          <a:prstGeom prst="mathPl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21" name="Таблица 20"/>
          <p:cNvGraphicFramePr>
            <a:graphicFrameLocks noGrp="1"/>
          </p:cNvGraphicFramePr>
          <p:nvPr>
            <p:extLst>
              <p:ext uri="{D42A27DB-BD31-4B8C-83A1-F6EECF244321}">
                <p14:modId xmlns:p14="http://schemas.microsoft.com/office/powerpoint/2010/main" val="2706153579"/>
              </p:ext>
            </p:extLst>
          </p:nvPr>
        </p:nvGraphicFramePr>
        <p:xfrm>
          <a:off x="395536" y="2204864"/>
          <a:ext cx="8280920" cy="1158240"/>
        </p:xfrm>
        <a:graphic>
          <a:graphicData uri="http://schemas.openxmlformats.org/drawingml/2006/table">
            <a:tbl>
              <a:tblPr firstRow="1" bandRow="1">
                <a:tableStyleId>{5C22544A-7EE6-4342-B048-85BDC9FD1C3A}</a:tableStyleId>
              </a:tblPr>
              <a:tblGrid>
                <a:gridCol w="5904656"/>
                <a:gridCol w="2376264"/>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solidFill>
                            <a:schemeClr val="tx1"/>
                          </a:solidFill>
                        </a:rPr>
                        <a:t>Предметные области </a:t>
                      </a:r>
                    </a:p>
                  </a:txBody>
                  <a:tcPr anchor="ct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solidFill>
                            <a:schemeClr val="tx1"/>
                          </a:solidFill>
                        </a:rPr>
                        <a:t>Коррекционно-развивающая</a:t>
                      </a:r>
                      <a:r>
                        <a:rPr lang="ru-RU" sz="1600" baseline="0" dirty="0" smtClean="0">
                          <a:solidFill>
                            <a:schemeClr val="tx1"/>
                          </a:solidFill>
                        </a:rPr>
                        <a:t> область</a:t>
                      </a:r>
                      <a:endParaRPr lang="ru-RU" sz="1600" dirty="0">
                        <a:solidFill>
                          <a:schemeClr val="tx1"/>
                        </a:solidFill>
                      </a:endParaRPr>
                    </a:p>
                  </a:txBody>
                  <a:tcPr>
                    <a:solidFill>
                      <a:schemeClr val="tx2">
                        <a:lumMod val="40000"/>
                        <a:lumOff val="60000"/>
                      </a:schemeClr>
                    </a:solidFill>
                  </a:tcPr>
                </a:tc>
              </a:tr>
              <a:tr h="360040">
                <a:tc gridSpan="2">
                  <a:txBody>
                    <a:bodyPr/>
                    <a:lstStyle/>
                    <a:p>
                      <a:pPr marL="342900" marR="0" indent="-342900" algn="ctr" defTabSz="914400" rtl="0" eaLnBrk="1" fontAlgn="auto" latinLnBrk="0" hangingPunct="1">
                        <a:lnSpc>
                          <a:spcPct val="100000"/>
                        </a:lnSpc>
                        <a:spcBef>
                          <a:spcPts val="0"/>
                        </a:spcBef>
                        <a:spcAft>
                          <a:spcPts val="0"/>
                        </a:spcAft>
                        <a:buClrTx/>
                        <a:buSzTx/>
                        <a:buFontTx/>
                        <a:buAutoNum type="arabicPeriod"/>
                        <a:tabLst/>
                        <a:defRPr/>
                      </a:pPr>
                      <a:r>
                        <a:rPr lang="ru-RU" sz="1600" dirty="0" smtClean="0"/>
                        <a:t>Основной упор</a:t>
                      </a:r>
                      <a:r>
                        <a:rPr lang="ru-RU" sz="1600" baseline="0" dirty="0" smtClean="0"/>
                        <a:t> на освоение предметных областей</a:t>
                      </a:r>
                    </a:p>
                    <a:p>
                      <a:pPr marL="342900" marR="0" indent="-342900" algn="ctr" defTabSz="914400" rtl="0" eaLnBrk="1" fontAlgn="auto" latinLnBrk="0" hangingPunct="1">
                        <a:lnSpc>
                          <a:spcPct val="100000"/>
                        </a:lnSpc>
                        <a:spcBef>
                          <a:spcPts val="0"/>
                        </a:spcBef>
                        <a:spcAft>
                          <a:spcPts val="0"/>
                        </a:spcAft>
                        <a:buClrTx/>
                        <a:buSzTx/>
                        <a:buFontTx/>
                        <a:buAutoNum type="arabicPeriod"/>
                        <a:tabLst/>
                        <a:defRPr/>
                      </a:pPr>
                      <a:r>
                        <a:rPr lang="ru-RU" sz="1600" dirty="0" smtClean="0"/>
                        <a:t>Поддержка в освоении основной образовательной программы</a:t>
                      </a:r>
                    </a:p>
                  </a:txBody>
                  <a:tcPr>
                    <a:solidFill>
                      <a:schemeClr val="bg1">
                        <a:lumMod val="7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4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3600" dirty="0" smtClean="0"/>
              <a:t>АООП, вариант </a:t>
            </a:r>
            <a:r>
              <a:rPr lang="en-US" sz="3600" dirty="0" smtClean="0"/>
              <a:t>B</a:t>
            </a:r>
            <a:endParaRPr lang="ru-RU" sz="3600" dirty="0"/>
          </a:p>
        </p:txBody>
      </p:sp>
      <p:sp>
        <p:nvSpPr>
          <p:cNvPr id="5" name="Прямоугольник 4"/>
          <p:cNvSpPr/>
          <p:nvPr/>
        </p:nvSpPr>
        <p:spPr>
          <a:xfrm>
            <a:off x="611560" y="1412776"/>
            <a:ext cx="7776864" cy="646331"/>
          </a:xfrm>
          <a:prstGeom prst="rect">
            <a:avLst/>
          </a:prstGeom>
        </p:spPr>
        <p:txBody>
          <a:bodyPr wrap="square">
            <a:spAutoFit/>
          </a:bodyPr>
          <a:lstStyle/>
          <a:p>
            <a:pPr algn="ctr">
              <a:spcBef>
                <a:spcPts val="600"/>
              </a:spcBef>
            </a:pPr>
            <a:r>
              <a:rPr lang="ru-RU" dirty="0" smtClean="0"/>
              <a:t>Образование, </a:t>
            </a:r>
            <a:r>
              <a:rPr lang="ru-RU" b="1" dirty="0" smtClean="0">
                <a:solidFill>
                  <a:schemeClr val="tx2">
                    <a:lumMod val="75000"/>
                  </a:schemeClr>
                </a:solidFill>
              </a:rPr>
              <a:t>сопоставимое </a:t>
            </a:r>
            <a:r>
              <a:rPr lang="ru-RU" dirty="0" smtClean="0"/>
              <a:t>по содержанию и итоговым достижениям образованию сверстников без ограничений  здоровья</a:t>
            </a:r>
          </a:p>
        </p:txBody>
      </p:sp>
      <p:graphicFrame>
        <p:nvGraphicFramePr>
          <p:cNvPr id="11" name="Таблица 10"/>
          <p:cNvGraphicFramePr>
            <a:graphicFrameLocks noGrp="1"/>
          </p:cNvGraphicFramePr>
          <p:nvPr>
            <p:extLst>
              <p:ext uri="{D42A27DB-BD31-4B8C-83A1-F6EECF244321}">
                <p14:modId xmlns:p14="http://schemas.microsoft.com/office/powerpoint/2010/main" val="4147024498"/>
              </p:ext>
            </p:extLst>
          </p:nvPr>
        </p:nvGraphicFramePr>
        <p:xfrm>
          <a:off x="323528" y="2253992"/>
          <a:ext cx="8424936" cy="1463040"/>
        </p:xfrm>
        <a:graphic>
          <a:graphicData uri="http://schemas.openxmlformats.org/drawingml/2006/table">
            <a:tbl>
              <a:tblPr firstRow="1" bandRow="1">
                <a:tableStyleId>{5C22544A-7EE6-4342-B048-85BDC9FD1C3A}</a:tableStyleId>
              </a:tblPr>
              <a:tblGrid>
                <a:gridCol w="5229271"/>
                <a:gridCol w="3195665"/>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solidFill>
                            <a:schemeClr val="tx1"/>
                          </a:solidFill>
                        </a:rPr>
                        <a:t>Предметные области </a:t>
                      </a:r>
                    </a:p>
                  </a:txBody>
                  <a:tcPr anchor="ct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solidFill>
                            <a:schemeClr val="tx1"/>
                          </a:solidFill>
                        </a:rPr>
                        <a:t>Коррекционно-развивающая</a:t>
                      </a:r>
                      <a:r>
                        <a:rPr lang="ru-RU" sz="1800" baseline="0" dirty="0" smtClean="0">
                          <a:solidFill>
                            <a:schemeClr val="tx1"/>
                          </a:solidFill>
                        </a:rPr>
                        <a:t> область</a:t>
                      </a:r>
                      <a:endParaRPr lang="ru-RU" sz="1800" dirty="0">
                        <a:solidFill>
                          <a:schemeClr val="tx1"/>
                        </a:solidFill>
                      </a:endParaRPr>
                    </a:p>
                  </a:txBody>
                  <a:tcPr>
                    <a:solidFill>
                      <a:schemeClr val="tx2">
                        <a:lumMod val="40000"/>
                        <a:lumOff val="60000"/>
                      </a:schemeClr>
                    </a:solidFill>
                  </a:tcPr>
                </a:tc>
              </a:tr>
              <a:tr h="360040">
                <a:tc gridSpan="2">
                  <a:txBody>
                    <a:bodyPr/>
                    <a:lstStyle/>
                    <a:p>
                      <a:pPr marL="342900" marR="0" indent="-342900" algn="ctr" defTabSz="914400" rtl="0" eaLnBrk="1" fontAlgn="auto" latinLnBrk="0" hangingPunct="1">
                        <a:lnSpc>
                          <a:spcPct val="100000"/>
                        </a:lnSpc>
                        <a:spcBef>
                          <a:spcPts val="0"/>
                        </a:spcBef>
                        <a:spcAft>
                          <a:spcPts val="0"/>
                        </a:spcAft>
                        <a:buClrTx/>
                        <a:buSzTx/>
                        <a:buFontTx/>
                        <a:buAutoNum type="arabicPeriod"/>
                        <a:tabLst/>
                        <a:defRPr/>
                      </a:pPr>
                      <a:r>
                        <a:rPr lang="ru-RU" sz="1600" dirty="0" smtClean="0">
                          <a:solidFill>
                            <a:schemeClr val="tx1"/>
                          </a:solidFill>
                        </a:rPr>
                        <a:t>Освоение обязательных</a:t>
                      </a:r>
                      <a:r>
                        <a:rPr lang="ru-RU" sz="1600" baseline="0" dirty="0" smtClean="0">
                          <a:solidFill>
                            <a:schemeClr val="tx1"/>
                          </a:solidFill>
                        </a:rPr>
                        <a:t> предметных областей в  сокращенном объеме</a:t>
                      </a:r>
                    </a:p>
                    <a:p>
                      <a:pPr marL="342900" marR="0" indent="-342900" algn="ctr" defTabSz="914400" rtl="0" eaLnBrk="1" fontAlgn="auto" latinLnBrk="0" hangingPunct="1">
                        <a:lnSpc>
                          <a:spcPct val="100000"/>
                        </a:lnSpc>
                        <a:spcBef>
                          <a:spcPts val="0"/>
                        </a:spcBef>
                        <a:spcAft>
                          <a:spcPts val="0"/>
                        </a:spcAft>
                        <a:buClrTx/>
                        <a:buSzTx/>
                        <a:buFontTx/>
                        <a:buAutoNum type="arabicPeriod"/>
                        <a:tabLst/>
                        <a:defRPr/>
                      </a:pPr>
                      <a:r>
                        <a:rPr lang="ru-RU" sz="1600" dirty="0" smtClean="0">
                          <a:solidFill>
                            <a:schemeClr val="tx1"/>
                          </a:solidFill>
                        </a:rPr>
                        <a:t>Освоение программы коррекционной  работы</a:t>
                      </a:r>
                    </a:p>
                    <a:p>
                      <a:pPr marL="342900" marR="0" indent="-342900" algn="ctr" defTabSz="914400" rtl="0" eaLnBrk="1" fontAlgn="auto" latinLnBrk="0" hangingPunct="1">
                        <a:lnSpc>
                          <a:spcPct val="100000"/>
                        </a:lnSpc>
                        <a:spcBef>
                          <a:spcPts val="0"/>
                        </a:spcBef>
                        <a:spcAft>
                          <a:spcPts val="0"/>
                        </a:spcAft>
                        <a:buClrTx/>
                        <a:buSzTx/>
                        <a:buFontTx/>
                        <a:buAutoNum type="arabicPeriod"/>
                        <a:tabLst/>
                        <a:defRPr/>
                      </a:pPr>
                      <a:r>
                        <a:rPr lang="ru-RU" sz="1600" dirty="0" smtClean="0">
                          <a:solidFill>
                            <a:schemeClr val="tx1"/>
                          </a:solidFill>
                        </a:rPr>
                        <a:t>Овладение жизненными компетенциями</a:t>
                      </a:r>
                    </a:p>
                  </a:txBody>
                  <a:tcPr>
                    <a:solidFill>
                      <a:schemeClr val="bg1">
                        <a:lumMod val="7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400" dirty="0"/>
                    </a:p>
                  </a:txBody>
                  <a:tcPr/>
                </a:tc>
              </a:tr>
            </a:tbl>
          </a:graphicData>
        </a:graphic>
      </p:graphicFrame>
      <p:sp>
        <p:nvSpPr>
          <p:cNvPr id="12" name="Прямоугольник 11"/>
          <p:cNvSpPr/>
          <p:nvPr/>
        </p:nvSpPr>
        <p:spPr>
          <a:xfrm>
            <a:off x="2339752" y="6309320"/>
            <a:ext cx="4309449" cy="400110"/>
          </a:xfrm>
          <a:prstGeom prst="rect">
            <a:avLst/>
          </a:prstGeom>
          <a:ln w="28575">
            <a:solidFill>
              <a:srgbClr val="FFCF20"/>
            </a:solidFill>
          </a:ln>
        </p:spPr>
        <p:txBody>
          <a:bodyPr wrap="none">
            <a:spAutoFit/>
          </a:bodyPr>
          <a:lstStyle/>
          <a:p>
            <a:pPr>
              <a:spcBef>
                <a:spcPts val="600"/>
              </a:spcBef>
            </a:pPr>
            <a:r>
              <a:rPr lang="ru-RU" sz="2000" b="1" dirty="0" smtClean="0">
                <a:solidFill>
                  <a:schemeClr val="tx2">
                    <a:lumMod val="75000"/>
                  </a:schemeClr>
                </a:solidFill>
              </a:rPr>
              <a:t>Получение аттестата об образовании</a:t>
            </a:r>
          </a:p>
        </p:txBody>
      </p:sp>
      <p:cxnSp>
        <p:nvCxnSpPr>
          <p:cNvPr id="14" name="Прямая со стрелкой 13"/>
          <p:cNvCxnSpPr/>
          <p:nvPr/>
        </p:nvCxnSpPr>
        <p:spPr>
          <a:xfrm>
            <a:off x="323528" y="4674622"/>
            <a:ext cx="8424936"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16" name="Прямоугольник 15"/>
          <p:cNvSpPr/>
          <p:nvPr/>
        </p:nvSpPr>
        <p:spPr>
          <a:xfrm>
            <a:off x="3084449" y="4602614"/>
            <a:ext cx="3407471" cy="338554"/>
          </a:xfrm>
          <a:prstGeom prst="rect">
            <a:avLst/>
          </a:prstGeom>
        </p:spPr>
        <p:txBody>
          <a:bodyPr wrap="none">
            <a:spAutoFit/>
          </a:bodyPr>
          <a:lstStyle/>
          <a:p>
            <a:r>
              <a:rPr lang="ru-RU" sz="1600" b="1" dirty="0" smtClean="0"/>
              <a:t>Пролонгированные сроки обучения</a:t>
            </a:r>
          </a:p>
        </p:txBody>
      </p:sp>
      <p:sp>
        <p:nvSpPr>
          <p:cNvPr id="17" name="Прямоугольник 16"/>
          <p:cNvSpPr/>
          <p:nvPr/>
        </p:nvSpPr>
        <p:spPr>
          <a:xfrm>
            <a:off x="3563888" y="5046275"/>
            <a:ext cx="2160240" cy="830997"/>
          </a:xfrm>
          <a:prstGeom prst="rect">
            <a:avLst/>
          </a:prstGeom>
        </p:spPr>
        <p:txBody>
          <a:bodyPr wrap="square">
            <a:spAutoFit/>
          </a:bodyPr>
          <a:lstStyle/>
          <a:p>
            <a:pPr algn="ctr"/>
            <a:r>
              <a:rPr lang="ru-RU" sz="1600" dirty="0" smtClean="0"/>
              <a:t>Организации дополнительного образования</a:t>
            </a:r>
            <a:endParaRPr lang="ru-RU" sz="1600" dirty="0"/>
          </a:p>
        </p:txBody>
      </p:sp>
      <p:sp>
        <p:nvSpPr>
          <p:cNvPr id="18" name="Прямоугольник 17"/>
          <p:cNvSpPr/>
          <p:nvPr/>
        </p:nvSpPr>
        <p:spPr>
          <a:xfrm>
            <a:off x="6408712" y="5211777"/>
            <a:ext cx="2555776" cy="584775"/>
          </a:xfrm>
          <a:prstGeom prst="rect">
            <a:avLst/>
          </a:prstGeom>
        </p:spPr>
        <p:txBody>
          <a:bodyPr wrap="square">
            <a:spAutoFit/>
          </a:bodyPr>
          <a:lstStyle/>
          <a:p>
            <a:r>
              <a:rPr lang="ru-RU" sz="1600" dirty="0" smtClean="0"/>
              <a:t>Организации культуры и спорта</a:t>
            </a:r>
            <a:endParaRPr lang="ru-RU" sz="1600" dirty="0"/>
          </a:p>
        </p:txBody>
      </p:sp>
      <p:sp>
        <p:nvSpPr>
          <p:cNvPr id="19" name="Прямоугольник 18"/>
          <p:cNvSpPr/>
          <p:nvPr/>
        </p:nvSpPr>
        <p:spPr>
          <a:xfrm>
            <a:off x="179512" y="5057889"/>
            <a:ext cx="2952329" cy="1107996"/>
          </a:xfrm>
          <a:prstGeom prst="rect">
            <a:avLst/>
          </a:prstGeom>
        </p:spPr>
        <p:txBody>
          <a:bodyPr wrap="square">
            <a:spAutoFit/>
          </a:bodyPr>
          <a:lstStyle/>
          <a:p>
            <a:r>
              <a:rPr lang="ru-RU" sz="1600" dirty="0" smtClean="0"/>
              <a:t>1.  Специально  организованный класс в школе</a:t>
            </a:r>
            <a:endParaRPr lang="ru-RU" sz="1600" b="1" dirty="0" smtClean="0">
              <a:solidFill>
                <a:schemeClr val="accent1"/>
              </a:solidFill>
            </a:endParaRPr>
          </a:p>
          <a:p>
            <a:pPr marL="342900" indent="-342900" algn="ctr"/>
            <a:r>
              <a:rPr lang="ru-RU" b="1" dirty="0" smtClean="0">
                <a:solidFill>
                  <a:schemeClr val="tx2">
                    <a:lumMod val="75000"/>
                  </a:schemeClr>
                </a:solidFill>
              </a:rPr>
              <a:t>или</a:t>
            </a:r>
          </a:p>
          <a:p>
            <a:pPr marL="342900" indent="-342900"/>
            <a:r>
              <a:rPr lang="ru-RU" sz="1600" dirty="0" smtClean="0"/>
              <a:t>2. Специальная организация</a:t>
            </a:r>
          </a:p>
        </p:txBody>
      </p:sp>
      <p:sp>
        <p:nvSpPr>
          <p:cNvPr id="24" name="Равнобедренный треугольник 23"/>
          <p:cNvSpPr/>
          <p:nvPr/>
        </p:nvSpPr>
        <p:spPr>
          <a:xfrm rot="10800000">
            <a:off x="4283968" y="5877271"/>
            <a:ext cx="576064" cy="3600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27" name="Таблица 26"/>
          <p:cNvGraphicFramePr>
            <a:graphicFrameLocks noGrp="1"/>
          </p:cNvGraphicFramePr>
          <p:nvPr>
            <p:extLst>
              <p:ext uri="{D42A27DB-BD31-4B8C-83A1-F6EECF244321}">
                <p14:modId xmlns:p14="http://schemas.microsoft.com/office/powerpoint/2010/main" val="1103898533"/>
              </p:ext>
            </p:extLst>
          </p:nvPr>
        </p:nvGraphicFramePr>
        <p:xfrm>
          <a:off x="323528" y="3954542"/>
          <a:ext cx="8424936" cy="640080"/>
        </p:xfrm>
        <a:graphic>
          <a:graphicData uri="http://schemas.openxmlformats.org/drawingml/2006/table">
            <a:tbl>
              <a:tblPr firstRow="1" bandRow="1">
                <a:tableStyleId>{5C22544A-7EE6-4342-B048-85BDC9FD1C3A}</a:tableStyleId>
              </a:tblPr>
              <a:tblGrid>
                <a:gridCol w="6048672"/>
                <a:gridCol w="2376264"/>
              </a:tblGrid>
              <a:tr h="371480">
                <a:tc>
                  <a:txBody>
                    <a:bodyPr/>
                    <a:lstStyle/>
                    <a:p>
                      <a:pPr algn="ctr"/>
                      <a:r>
                        <a:rPr lang="ru-RU" sz="1600" b="0" dirty="0" smtClean="0">
                          <a:solidFill>
                            <a:schemeClr val="tx1"/>
                          </a:solidFill>
                        </a:rPr>
                        <a:t>Обязательная часть  АООП </a:t>
                      </a:r>
                    </a:p>
                    <a:p>
                      <a:pPr algn="ctr"/>
                      <a:r>
                        <a:rPr lang="ru-RU" sz="2000" dirty="0" smtClean="0">
                          <a:solidFill>
                            <a:schemeClr val="tx1"/>
                          </a:solidFill>
                        </a:rPr>
                        <a:t>80%</a:t>
                      </a:r>
                      <a:endParaRPr lang="ru-RU" sz="2000" dirty="0">
                        <a:solidFill>
                          <a:schemeClr val="tx1"/>
                        </a:solidFill>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0" dirty="0" smtClean="0">
                          <a:solidFill>
                            <a:schemeClr val="tx1"/>
                          </a:solidFill>
                        </a:rPr>
                        <a:t>Вариативная часть АООП</a:t>
                      </a:r>
                    </a:p>
                    <a:p>
                      <a:pPr marL="0" marR="0" indent="0" algn="ctr" defTabSz="914400" rtl="0" eaLnBrk="1" fontAlgn="auto" latinLnBrk="0" hangingPunct="1">
                        <a:lnSpc>
                          <a:spcPct val="100000"/>
                        </a:lnSpc>
                        <a:spcBef>
                          <a:spcPts val="0"/>
                        </a:spcBef>
                        <a:spcAft>
                          <a:spcPts val="0"/>
                        </a:spcAft>
                        <a:buClrTx/>
                        <a:buSzTx/>
                        <a:buFontTx/>
                        <a:buNone/>
                        <a:tabLst/>
                        <a:defRPr/>
                      </a:pPr>
                      <a:r>
                        <a:rPr lang="ru-RU" sz="2000" dirty="0" smtClean="0">
                          <a:solidFill>
                            <a:schemeClr val="tx1"/>
                          </a:solidFill>
                        </a:rPr>
                        <a:t>20%</a:t>
                      </a:r>
                      <a:endParaRPr lang="ru-RU" sz="2000" dirty="0">
                        <a:solidFill>
                          <a:schemeClr val="tx1"/>
                        </a:solidFill>
                      </a:endParaRPr>
                    </a:p>
                  </a:txBody>
                  <a:tcPr>
                    <a:solidFill>
                      <a:srgbClr val="FFCF20"/>
                    </a:solidFill>
                  </a:tcPr>
                </a:tc>
              </a:tr>
            </a:tbl>
          </a:graphicData>
        </a:graphic>
      </p:graphicFrame>
      <p:sp>
        <p:nvSpPr>
          <p:cNvPr id="30" name="Плюс 29"/>
          <p:cNvSpPr/>
          <p:nvPr/>
        </p:nvSpPr>
        <p:spPr>
          <a:xfrm>
            <a:off x="5868144" y="5211777"/>
            <a:ext cx="504056" cy="504056"/>
          </a:xfrm>
          <a:prstGeom prst="mathPl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Плюс 31"/>
          <p:cNvSpPr/>
          <p:nvPr/>
        </p:nvSpPr>
        <p:spPr>
          <a:xfrm>
            <a:off x="3059832" y="5211777"/>
            <a:ext cx="504056" cy="504056"/>
          </a:xfrm>
          <a:prstGeom prst="mathPl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3600" dirty="0" smtClean="0"/>
              <a:t>АООП, вариант </a:t>
            </a:r>
            <a:r>
              <a:rPr lang="en-US" sz="3600" dirty="0" smtClean="0"/>
              <a:t>C</a:t>
            </a:r>
            <a:endParaRPr lang="ru-RU" sz="3600" dirty="0"/>
          </a:p>
        </p:txBody>
      </p:sp>
      <p:sp>
        <p:nvSpPr>
          <p:cNvPr id="5" name="Прямоугольник 4"/>
          <p:cNvSpPr/>
          <p:nvPr/>
        </p:nvSpPr>
        <p:spPr>
          <a:xfrm>
            <a:off x="611560" y="1412776"/>
            <a:ext cx="7776864" cy="646331"/>
          </a:xfrm>
          <a:prstGeom prst="rect">
            <a:avLst/>
          </a:prstGeom>
        </p:spPr>
        <p:txBody>
          <a:bodyPr wrap="square">
            <a:spAutoFit/>
          </a:bodyPr>
          <a:lstStyle/>
          <a:p>
            <a:pPr algn="ctr">
              <a:spcBef>
                <a:spcPts val="600"/>
              </a:spcBef>
            </a:pPr>
            <a:r>
              <a:rPr lang="ru-RU" dirty="0" smtClean="0"/>
              <a:t>Образование, </a:t>
            </a:r>
            <a:r>
              <a:rPr lang="ru-RU" b="1" dirty="0" smtClean="0">
                <a:solidFill>
                  <a:schemeClr val="tx2">
                    <a:lumMod val="75000"/>
                  </a:schemeClr>
                </a:solidFill>
              </a:rPr>
              <a:t>не сопоставимое </a:t>
            </a:r>
            <a:r>
              <a:rPr lang="ru-RU" dirty="0" smtClean="0"/>
              <a:t>по содержанию и итоговым достижениям с образованием сверстников без ограничений  здоровья</a:t>
            </a:r>
          </a:p>
        </p:txBody>
      </p:sp>
      <p:sp>
        <p:nvSpPr>
          <p:cNvPr id="12" name="Прямоугольник 11"/>
          <p:cNvSpPr/>
          <p:nvPr/>
        </p:nvSpPr>
        <p:spPr>
          <a:xfrm>
            <a:off x="2219271" y="6237312"/>
            <a:ext cx="4561442" cy="400110"/>
          </a:xfrm>
          <a:prstGeom prst="rect">
            <a:avLst/>
          </a:prstGeom>
          <a:ln w="28575">
            <a:solidFill>
              <a:srgbClr val="FFCF20"/>
            </a:solidFill>
          </a:ln>
        </p:spPr>
        <p:txBody>
          <a:bodyPr wrap="none">
            <a:spAutoFit/>
          </a:bodyPr>
          <a:lstStyle/>
          <a:p>
            <a:pPr>
              <a:spcBef>
                <a:spcPts val="600"/>
              </a:spcBef>
            </a:pPr>
            <a:r>
              <a:rPr lang="ru-RU" sz="2000" b="1" dirty="0" smtClean="0">
                <a:solidFill>
                  <a:schemeClr val="tx2">
                    <a:lumMod val="75000"/>
                  </a:schemeClr>
                </a:solidFill>
              </a:rPr>
              <a:t>Получение свидетельства об обучении</a:t>
            </a:r>
          </a:p>
        </p:txBody>
      </p:sp>
      <p:cxnSp>
        <p:nvCxnSpPr>
          <p:cNvPr id="14" name="Прямая со стрелкой 13"/>
          <p:cNvCxnSpPr/>
          <p:nvPr/>
        </p:nvCxnSpPr>
        <p:spPr>
          <a:xfrm>
            <a:off x="323528" y="4221088"/>
            <a:ext cx="8424936"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16" name="Прямоугольник 15"/>
          <p:cNvSpPr/>
          <p:nvPr/>
        </p:nvSpPr>
        <p:spPr>
          <a:xfrm>
            <a:off x="2438948" y="4149080"/>
            <a:ext cx="4221284" cy="338554"/>
          </a:xfrm>
          <a:prstGeom prst="rect">
            <a:avLst/>
          </a:prstGeom>
        </p:spPr>
        <p:txBody>
          <a:bodyPr wrap="none">
            <a:spAutoFit/>
          </a:bodyPr>
          <a:lstStyle/>
          <a:p>
            <a:r>
              <a:rPr lang="ru-RU" sz="1600" b="1" dirty="0" smtClean="0"/>
              <a:t>Пролонгированные сроки обучения: 9-13 лет</a:t>
            </a:r>
          </a:p>
        </p:txBody>
      </p:sp>
      <p:sp>
        <p:nvSpPr>
          <p:cNvPr id="17" name="Прямоугольник 16"/>
          <p:cNvSpPr/>
          <p:nvPr/>
        </p:nvSpPr>
        <p:spPr>
          <a:xfrm>
            <a:off x="3469470" y="4941168"/>
            <a:ext cx="2160240" cy="830997"/>
          </a:xfrm>
          <a:prstGeom prst="rect">
            <a:avLst/>
          </a:prstGeom>
        </p:spPr>
        <p:txBody>
          <a:bodyPr wrap="square">
            <a:spAutoFit/>
          </a:bodyPr>
          <a:lstStyle/>
          <a:p>
            <a:pPr algn="ctr"/>
            <a:r>
              <a:rPr lang="ru-RU" sz="1600" dirty="0"/>
              <a:t>О</a:t>
            </a:r>
            <a:r>
              <a:rPr lang="ru-RU" sz="1600" dirty="0" smtClean="0"/>
              <a:t>рганизации дополнительного образования</a:t>
            </a:r>
            <a:endParaRPr lang="ru-RU" sz="1600" dirty="0"/>
          </a:p>
        </p:txBody>
      </p:sp>
      <p:sp>
        <p:nvSpPr>
          <p:cNvPr id="18" name="Прямоугольник 17"/>
          <p:cNvSpPr/>
          <p:nvPr/>
        </p:nvSpPr>
        <p:spPr>
          <a:xfrm>
            <a:off x="6395927" y="5036627"/>
            <a:ext cx="2555776" cy="584775"/>
          </a:xfrm>
          <a:prstGeom prst="rect">
            <a:avLst/>
          </a:prstGeom>
        </p:spPr>
        <p:txBody>
          <a:bodyPr wrap="square">
            <a:spAutoFit/>
          </a:bodyPr>
          <a:lstStyle/>
          <a:p>
            <a:r>
              <a:rPr lang="ru-RU" sz="1600" dirty="0"/>
              <a:t>О</a:t>
            </a:r>
            <a:r>
              <a:rPr lang="ru-RU" sz="1600" dirty="0" smtClean="0"/>
              <a:t>рганизации культуры и спорта</a:t>
            </a:r>
            <a:endParaRPr lang="ru-RU" sz="1600" dirty="0"/>
          </a:p>
        </p:txBody>
      </p:sp>
      <p:sp>
        <p:nvSpPr>
          <p:cNvPr id="19" name="Прямоугольник 18"/>
          <p:cNvSpPr/>
          <p:nvPr/>
        </p:nvSpPr>
        <p:spPr>
          <a:xfrm>
            <a:off x="251520" y="4962654"/>
            <a:ext cx="2880320" cy="338554"/>
          </a:xfrm>
          <a:prstGeom prst="rect">
            <a:avLst/>
          </a:prstGeom>
        </p:spPr>
        <p:txBody>
          <a:bodyPr wrap="square">
            <a:spAutoFit/>
          </a:bodyPr>
          <a:lstStyle/>
          <a:p>
            <a:r>
              <a:rPr lang="ru-RU" sz="1600" dirty="0" smtClean="0"/>
              <a:t>1. Специальная организация</a:t>
            </a:r>
            <a:endParaRPr lang="ru-RU" sz="1600" dirty="0"/>
          </a:p>
        </p:txBody>
      </p:sp>
      <p:sp>
        <p:nvSpPr>
          <p:cNvPr id="20" name="Прямоугольник 19"/>
          <p:cNvSpPr/>
          <p:nvPr/>
        </p:nvSpPr>
        <p:spPr>
          <a:xfrm>
            <a:off x="251520" y="5517232"/>
            <a:ext cx="2880320" cy="584775"/>
          </a:xfrm>
          <a:prstGeom prst="rect">
            <a:avLst/>
          </a:prstGeom>
        </p:spPr>
        <p:txBody>
          <a:bodyPr wrap="square">
            <a:spAutoFit/>
          </a:bodyPr>
          <a:lstStyle/>
          <a:p>
            <a:pPr>
              <a:spcBef>
                <a:spcPts val="600"/>
              </a:spcBef>
            </a:pPr>
            <a:r>
              <a:rPr lang="ru-RU" sz="1600" dirty="0" smtClean="0"/>
              <a:t>2. Специально организованный класс в школе</a:t>
            </a:r>
          </a:p>
        </p:txBody>
      </p:sp>
      <p:sp>
        <p:nvSpPr>
          <p:cNvPr id="24" name="Равнобедренный треугольник 23"/>
          <p:cNvSpPr/>
          <p:nvPr/>
        </p:nvSpPr>
        <p:spPr>
          <a:xfrm rot="10800000">
            <a:off x="4283968" y="5805263"/>
            <a:ext cx="576064" cy="36004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27" name="Таблица 26"/>
          <p:cNvGraphicFramePr>
            <a:graphicFrameLocks noGrp="1"/>
          </p:cNvGraphicFramePr>
          <p:nvPr>
            <p:extLst>
              <p:ext uri="{D42A27DB-BD31-4B8C-83A1-F6EECF244321}">
                <p14:modId xmlns:p14="http://schemas.microsoft.com/office/powerpoint/2010/main" val="2358247638"/>
              </p:ext>
            </p:extLst>
          </p:nvPr>
        </p:nvGraphicFramePr>
        <p:xfrm>
          <a:off x="323528" y="3501008"/>
          <a:ext cx="8424936" cy="640080"/>
        </p:xfrm>
        <a:graphic>
          <a:graphicData uri="http://schemas.openxmlformats.org/drawingml/2006/table">
            <a:tbl>
              <a:tblPr firstRow="1" bandRow="1">
                <a:tableStyleId>{5C22544A-7EE6-4342-B048-85BDC9FD1C3A}</a:tableStyleId>
              </a:tblPr>
              <a:tblGrid>
                <a:gridCol w="5544616"/>
                <a:gridCol w="2880320"/>
              </a:tblGrid>
              <a:tr h="371480">
                <a:tc>
                  <a:txBody>
                    <a:bodyPr/>
                    <a:lstStyle/>
                    <a:p>
                      <a:pPr algn="ctr"/>
                      <a:r>
                        <a:rPr lang="ru-RU" sz="1600" b="0" dirty="0" smtClean="0">
                          <a:solidFill>
                            <a:schemeClr val="tx1"/>
                          </a:solidFill>
                        </a:rPr>
                        <a:t>Обязательная часть  АООП </a:t>
                      </a:r>
                    </a:p>
                    <a:p>
                      <a:pPr algn="ctr"/>
                      <a:r>
                        <a:rPr lang="ru-RU" sz="2000" dirty="0" smtClean="0">
                          <a:solidFill>
                            <a:schemeClr val="tx1"/>
                          </a:solidFill>
                        </a:rPr>
                        <a:t>70%</a:t>
                      </a:r>
                      <a:endParaRPr lang="ru-RU" sz="2000" dirty="0">
                        <a:solidFill>
                          <a:schemeClr val="tx1"/>
                        </a:solidFill>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0" dirty="0" smtClean="0">
                          <a:solidFill>
                            <a:schemeClr val="tx1"/>
                          </a:solidFill>
                        </a:rPr>
                        <a:t>Вариативная часть АООП</a:t>
                      </a:r>
                    </a:p>
                    <a:p>
                      <a:pPr marL="0" marR="0" indent="0" algn="ctr" defTabSz="914400" rtl="0" eaLnBrk="1" fontAlgn="auto" latinLnBrk="0" hangingPunct="1">
                        <a:lnSpc>
                          <a:spcPct val="100000"/>
                        </a:lnSpc>
                        <a:spcBef>
                          <a:spcPts val="0"/>
                        </a:spcBef>
                        <a:spcAft>
                          <a:spcPts val="0"/>
                        </a:spcAft>
                        <a:buClrTx/>
                        <a:buSzTx/>
                        <a:buFontTx/>
                        <a:buNone/>
                        <a:tabLst/>
                        <a:defRPr/>
                      </a:pPr>
                      <a:r>
                        <a:rPr lang="ru-RU" sz="2000" dirty="0" smtClean="0">
                          <a:solidFill>
                            <a:schemeClr val="tx1"/>
                          </a:solidFill>
                        </a:rPr>
                        <a:t>30%</a:t>
                      </a:r>
                      <a:endParaRPr lang="ru-RU" sz="2000" dirty="0">
                        <a:solidFill>
                          <a:schemeClr val="tx1"/>
                        </a:solidFill>
                      </a:endParaRPr>
                    </a:p>
                  </a:txBody>
                  <a:tcPr>
                    <a:solidFill>
                      <a:srgbClr val="FFCF20"/>
                    </a:solidFill>
                  </a:tcPr>
                </a:tc>
              </a:tr>
            </a:tbl>
          </a:graphicData>
        </a:graphic>
      </p:graphicFrame>
      <p:sp>
        <p:nvSpPr>
          <p:cNvPr id="30" name="Плюс 29"/>
          <p:cNvSpPr/>
          <p:nvPr/>
        </p:nvSpPr>
        <p:spPr>
          <a:xfrm>
            <a:off x="5584870" y="5057891"/>
            <a:ext cx="504056" cy="504056"/>
          </a:xfrm>
          <a:prstGeom prst="mathPl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TextBox 30"/>
          <p:cNvSpPr txBox="1"/>
          <p:nvPr/>
        </p:nvSpPr>
        <p:spPr>
          <a:xfrm>
            <a:off x="1069331" y="5211197"/>
            <a:ext cx="766365" cy="369332"/>
          </a:xfrm>
          <a:prstGeom prst="rect">
            <a:avLst/>
          </a:prstGeom>
          <a:noFill/>
        </p:spPr>
        <p:txBody>
          <a:bodyPr wrap="square" rtlCol="0">
            <a:spAutoFit/>
          </a:bodyPr>
          <a:lstStyle/>
          <a:p>
            <a:r>
              <a:rPr lang="ru-RU" b="1" dirty="0" smtClean="0">
                <a:solidFill>
                  <a:schemeClr val="tx2">
                    <a:lumMod val="75000"/>
                  </a:schemeClr>
                </a:solidFill>
              </a:rPr>
              <a:t>или</a:t>
            </a:r>
            <a:endParaRPr lang="ru-RU" b="1" dirty="0">
              <a:solidFill>
                <a:schemeClr val="tx2">
                  <a:lumMod val="75000"/>
                </a:schemeClr>
              </a:solidFill>
            </a:endParaRPr>
          </a:p>
        </p:txBody>
      </p:sp>
      <p:sp>
        <p:nvSpPr>
          <p:cNvPr id="32" name="Плюс 31"/>
          <p:cNvSpPr/>
          <p:nvPr/>
        </p:nvSpPr>
        <p:spPr>
          <a:xfrm>
            <a:off x="3131840" y="5009802"/>
            <a:ext cx="504056" cy="504056"/>
          </a:xfrm>
          <a:prstGeom prst="mathPl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21" name="Таблица 20"/>
          <p:cNvGraphicFramePr>
            <a:graphicFrameLocks noGrp="1"/>
          </p:cNvGraphicFramePr>
          <p:nvPr>
            <p:extLst>
              <p:ext uri="{D42A27DB-BD31-4B8C-83A1-F6EECF244321}">
                <p14:modId xmlns:p14="http://schemas.microsoft.com/office/powerpoint/2010/main" val="3816812842"/>
              </p:ext>
            </p:extLst>
          </p:nvPr>
        </p:nvGraphicFramePr>
        <p:xfrm>
          <a:off x="395536" y="2276872"/>
          <a:ext cx="8280920" cy="944880"/>
        </p:xfrm>
        <a:graphic>
          <a:graphicData uri="http://schemas.openxmlformats.org/drawingml/2006/table">
            <a:tbl>
              <a:tblPr firstRow="1" bandRow="1">
                <a:tableStyleId>{5C22544A-7EE6-4342-B048-85BDC9FD1C3A}</a:tableStyleId>
              </a:tblPr>
              <a:tblGrid>
                <a:gridCol w="4176464"/>
                <a:gridCol w="4104456"/>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solidFill>
                            <a:schemeClr val="tx1"/>
                          </a:solidFill>
                        </a:rPr>
                        <a:t>Предметные области </a:t>
                      </a: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solidFill>
                            <a:schemeClr val="tx1"/>
                          </a:solidFill>
                        </a:rPr>
                        <a:t>Коррекционно-развивающая</a:t>
                      </a:r>
                      <a:r>
                        <a:rPr lang="ru-RU" sz="1800" baseline="0" dirty="0" smtClean="0">
                          <a:solidFill>
                            <a:schemeClr val="tx1"/>
                          </a:solidFill>
                        </a:rPr>
                        <a:t> область</a:t>
                      </a:r>
                      <a:endParaRPr lang="ru-RU" sz="1800" dirty="0" smtClean="0">
                        <a:solidFill>
                          <a:schemeClr val="tx1"/>
                        </a:solidFill>
                      </a:endParaRPr>
                    </a:p>
                  </a:txBody>
                  <a:tcPr>
                    <a:solidFill>
                      <a:schemeClr val="tx2">
                        <a:lumMod val="40000"/>
                        <a:lumOff val="60000"/>
                      </a:schemeClr>
                    </a:solidFill>
                  </a:tcPr>
                </a:tc>
              </a:tr>
              <a:tr h="360040">
                <a:tc gridSpan="2">
                  <a:txBody>
                    <a:bodyPr/>
                    <a:lstStyle/>
                    <a:p>
                      <a:pPr marL="342900" marR="0" indent="-342900" algn="ctr" defTabSz="914400" rtl="0" eaLnBrk="1" fontAlgn="auto" latinLnBrk="0" hangingPunct="1">
                        <a:lnSpc>
                          <a:spcPct val="100000"/>
                        </a:lnSpc>
                        <a:spcBef>
                          <a:spcPts val="0"/>
                        </a:spcBef>
                        <a:spcAft>
                          <a:spcPts val="0"/>
                        </a:spcAft>
                        <a:buClrTx/>
                        <a:buSzTx/>
                        <a:buFontTx/>
                        <a:buAutoNum type="arabicPeriod"/>
                        <a:tabLst/>
                        <a:defRPr/>
                      </a:pPr>
                      <a:r>
                        <a:rPr lang="ru-RU" sz="1600" dirty="0" smtClean="0">
                          <a:solidFill>
                            <a:schemeClr val="tx1"/>
                          </a:solidFill>
                        </a:rPr>
                        <a:t>Освоение</a:t>
                      </a:r>
                      <a:r>
                        <a:rPr lang="ru-RU" sz="1600" baseline="0" dirty="0" smtClean="0">
                          <a:solidFill>
                            <a:schemeClr val="tx1"/>
                          </a:solidFill>
                        </a:rPr>
                        <a:t> программы коррекционной работы</a:t>
                      </a:r>
                      <a:endParaRPr lang="ru-RU" sz="1600" dirty="0" smtClean="0">
                        <a:solidFill>
                          <a:schemeClr val="tx1"/>
                        </a:solidFill>
                      </a:endParaRPr>
                    </a:p>
                    <a:p>
                      <a:pPr marL="342900" marR="0" indent="-342900" algn="ctr" defTabSz="914400" rtl="0" eaLnBrk="1" fontAlgn="auto" latinLnBrk="0" hangingPunct="1">
                        <a:lnSpc>
                          <a:spcPct val="100000"/>
                        </a:lnSpc>
                        <a:spcBef>
                          <a:spcPts val="0"/>
                        </a:spcBef>
                        <a:spcAft>
                          <a:spcPts val="0"/>
                        </a:spcAft>
                        <a:buClrTx/>
                        <a:buSzTx/>
                        <a:buFontTx/>
                        <a:buAutoNum type="arabicPeriod"/>
                        <a:tabLst/>
                        <a:defRPr/>
                      </a:pPr>
                      <a:r>
                        <a:rPr lang="ru-RU" sz="1600" dirty="0" smtClean="0">
                          <a:solidFill>
                            <a:schemeClr val="tx1"/>
                          </a:solidFill>
                        </a:rPr>
                        <a:t>Овладение жизненными компетенциями</a:t>
                      </a:r>
                    </a:p>
                  </a:txBody>
                  <a:tcPr>
                    <a:solidFill>
                      <a:schemeClr val="bg1">
                        <a:lumMod val="7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40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3600" dirty="0" smtClean="0"/>
              <a:t>АООП, вариант </a:t>
            </a:r>
            <a:r>
              <a:rPr lang="en-US" sz="3600" dirty="0" smtClean="0"/>
              <a:t>D</a:t>
            </a:r>
            <a:endParaRPr lang="ru-RU" sz="3600" dirty="0"/>
          </a:p>
        </p:txBody>
      </p:sp>
      <p:sp>
        <p:nvSpPr>
          <p:cNvPr id="5" name="Прямоугольник 4"/>
          <p:cNvSpPr/>
          <p:nvPr/>
        </p:nvSpPr>
        <p:spPr>
          <a:xfrm>
            <a:off x="323528" y="1353542"/>
            <a:ext cx="8424936" cy="923330"/>
          </a:xfrm>
          <a:prstGeom prst="rect">
            <a:avLst/>
          </a:prstGeom>
        </p:spPr>
        <p:txBody>
          <a:bodyPr wrap="square">
            <a:spAutoFit/>
          </a:bodyPr>
          <a:lstStyle/>
          <a:p>
            <a:pPr algn="ctr">
              <a:spcBef>
                <a:spcPts val="600"/>
              </a:spcBef>
            </a:pPr>
            <a:r>
              <a:rPr lang="ru-RU" dirty="0" smtClean="0"/>
              <a:t>Образование, </a:t>
            </a:r>
            <a:r>
              <a:rPr lang="ru-RU" b="1" dirty="0" smtClean="0">
                <a:solidFill>
                  <a:schemeClr val="tx2">
                    <a:lumMod val="75000"/>
                  </a:schemeClr>
                </a:solidFill>
              </a:rPr>
              <a:t>не сопоставимое </a:t>
            </a:r>
            <a:r>
              <a:rPr lang="ru-RU" dirty="0" smtClean="0"/>
              <a:t>по содержанию и итоговым достижениям с образованием сверстников без ограничений  здоровья. Итоговые достижения определяются </a:t>
            </a:r>
            <a:r>
              <a:rPr lang="ru-RU" b="1" dirty="0" smtClean="0">
                <a:solidFill>
                  <a:schemeClr val="tx2">
                    <a:lumMod val="75000"/>
                  </a:schemeClr>
                </a:solidFill>
              </a:rPr>
              <a:t>только индивидуальными возможностями ребёнка.</a:t>
            </a:r>
          </a:p>
        </p:txBody>
      </p:sp>
      <p:graphicFrame>
        <p:nvGraphicFramePr>
          <p:cNvPr id="11" name="Таблица 10"/>
          <p:cNvGraphicFramePr>
            <a:graphicFrameLocks noGrp="1"/>
          </p:cNvGraphicFramePr>
          <p:nvPr>
            <p:extLst>
              <p:ext uri="{D42A27DB-BD31-4B8C-83A1-F6EECF244321}">
                <p14:modId xmlns:p14="http://schemas.microsoft.com/office/powerpoint/2010/main" val="1090644297"/>
              </p:ext>
            </p:extLst>
          </p:nvPr>
        </p:nvGraphicFramePr>
        <p:xfrm>
          <a:off x="323528" y="2428270"/>
          <a:ext cx="8424936" cy="944880"/>
        </p:xfrm>
        <a:graphic>
          <a:graphicData uri="http://schemas.openxmlformats.org/drawingml/2006/table">
            <a:tbl>
              <a:tblPr firstRow="1" bandRow="1">
                <a:tableStyleId>{5C22544A-7EE6-4342-B048-85BDC9FD1C3A}</a:tableStyleId>
              </a:tblPr>
              <a:tblGrid>
                <a:gridCol w="2880320"/>
                <a:gridCol w="5544616"/>
              </a:tblGrid>
              <a:tr h="3600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solidFill>
                            <a:schemeClr val="tx1"/>
                          </a:solidFill>
                        </a:rPr>
                        <a:t>Предметные области </a:t>
                      </a: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dirty="0" smtClean="0">
                          <a:solidFill>
                            <a:schemeClr val="tx1"/>
                          </a:solidFill>
                        </a:rPr>
                        <a:t>Коррекционно-развивающая</a:t>
                      </a:r>
                      <a:r>
                        <a:rPr lang="ru-RU" sz="1800" baseline="0" dirty="0" smtClean="0">
                          <a:solidFill>
                            <a:schemeClr val="tx1"/>
                          </a:solidFill>
                        </a:rPr>
                        <a:t> область</a:t>
                      </a:r>
                      <a:endParaRPr lang="ru-RU" sz="1800" dirty="0" smtClean="0">
                        <a:solidFill>
                          <a:schemeClr val="tx1"/>
                        </a:solidFill>
                      </a:endParaRPr>
                    </a:p>
                  </a:txBody>
                  <a:tcPr>
                    <a:solidFill>
                      <a:schemeClr val="tx2">
                        <a:lumMod val="40000"/>
                        <a:lumOff val="60000"/>
                      </a:schemeClr>
                    </a:solidFill>
                  </a:tcPr>
                </a:tc>
              </a:tr>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0" dirty="0" smtClean="0">
                          <a:solidFill>
                            <a:schemeClr val="tx1"/>
                          </a:solidFill>
                        </a:rPr>
                        <a:t>1. </a:t>
                      </a:r>
                      <a:r>
                        <a:rPr lang="ru-RU" sz="1600" dirty="0" smtClean="0">
                          <a:solidFill>
                            <a:schemeClr val="tx1"/>
                          </a:solidFill>
                        </a:rPr>
                        <a:t>Специальная </a:t>
                      </a:r>
                      <a:r>
                        <a:rPr lang="ru-RU" sz="1600" b="1" dirty="0" smtClean="0">
                          <a:solidFill>
                            <a:schemeClr val="tx1"/>
                          </a:solidFill>
                        </a:rPr>
                        <a:t>индивидуальная </a:t>
                      </a:r>
                      <a:r>
                        <a:rPr lang="ru-RU" sz="1600" dirty="0" smtClean="0">
                          <a:solidFill>
                            <a:schemeClr val="tx1"/>
                          </a:solidFill>
                        </a:rPr>
                        <a:t>программа развития (СИПР)</a:t>
                      </a:r>
                    </a:p>
                    <a:p>
                      <a:pPr marL="0" marR="0" indent="0" algn="ctr" defTabSz="914400" rtl="0" eaLnBrk="1" fontAlgn="auto" latinLnBrk="0" hangingPunct="1">
                        <a:lnSpc>
                          <a:spcPct val="100000"/>
                        </a:lnSpc>
                        <a:spcBef>
                          <a:spcPts val="0"/>
                        </a:spcBef>
                        <a:spcAft>
                          <a:spcPts val="0"/>
                        </a:spcAft>
                        <a:buClrTx/>
                        <a:buSzTx/>
                        <a:buFontTx/>
                        <a:buNone/>
                        <a:tabLst/>
                        <a:defRPr/>
                      </a:pPr>
                      <a:r>
                        <a:rPr lang="ru-RU" sz="1600" dirty="0" smtClean="0">
                          <a:solidFill>
                            <a:schemeClr val="tx1"/>
                          </a:solidFill>
                        </a:rPr>
                        <a:t>2. Максимальное углубление в область развития жизненной компетенции</a:t>
                      </a:r>
                      <a:endParaRPr lang="ru-RU" sz="1600" b="1" dirty="0" smtClean="0">
                        <a:solidFill>
                          <a:schemeClr val="tx1"/>
                        </a:solidFill>
                      </a:endParaRPr>
                    </a:p>
                  </a:txBody>
                  <a:tcPr>
                    <a:solidFill>
                      <a:schemeClr val="bg1">
                        <a:lumMod val="75000"/>
                      </a:schemeClr>
                    </a:solidFill>
                  </a:tcPr>
                </a:tc>
                <a:tc hMerge="1">
                  <a:txBody>
                    <a:bodyPr/>
                    <a:lstStyle/>
                    <a:p>
                      <a:endParaRPr lang="ru-RU" sz="1400" dirty="0"/>
                    </a:p>
                  </a:txBody>
                  <a:tcPr/>
                </a:tc>
              </a:tr>
            </a:tbl>
          </a:graphicData>
        </a:graphic>
      </p:graphicFrame>
      <p:cxnSp>
        <p:nvCxnSpPr>
          <p:cNvPr id="14" name="Прямая со стрелкой 13"/>
          <p:cNvCxnSpPr/>
          <p:nvPr/>
        </p:nvCxnSpPr>
        <p:spPr>
          <a:xfrm>
            <a:off x="323528" y="4317638"/>
            <a:ext cx="8424936"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16" name="Прямоугольник 15"/>
          <p:cNvSpPr/>
          <p:nvPr/>
        </p:nvSpPr>
        <p:spPr>
          <a:xfrm>
            <a:off x="2406761" y="4242574"/>
            <a:ext cx="4325479" cy="338554"/>
          </a:xfrm>
          <a:prstGeom prst="rect">
            <a:avLst/>
          </a:prstGeom>
        </p:spPr>
        <p:txBody>
          <a:bodyPr wrap="none">
            <a:spAutoFit/>
          </a:bodyPr>
          <a:lstStyle/>
          <a:p>
            <a:r>
              <a:rPr lang="ru-RU" sz="1600" b="1" dirty="0" smtClean="0"/>
              <a:t>Пролонгированные сроки обучения: 12-13 лет</a:t>
            </a:r>
          </a:p>
        </p:txBody>
      </p:sp>
      <p:sp>
        <p:nvSpPr>
          <p:cNvPr id="17" name="Прямоугольник 16"/>
          <p:cNvSpPr/>
          <p:nvPr/>
        </p:nvSpPr>
        <p:spPr>
          <a:xfrm>
            <a:off x="3489380" y="5013176"/>
            <a:ext cx="2160240" cy="830997"/>
          </a:xfrm>
          <a:prstGeom prst="rect">
            <a:avLst/>
          </a:prstGeom>
        </p:spPr>
        <p:txBody>
          <a:bodyPr wrap="square">
            <a:spAutoFit/>
          </a:bodyPr>
          <a:lstStyle/>
          <a:p>
            <a:pPr algn="ctr"/>
            <a:r>
              <a:rPr lang="ru-RU" sz="1600" dirty="0" smtClean="0"/>
              <a:t>Организации дополнительного образования</a:t>
            </a:r>
            <a:endParaRPr lang="ru-RU" sz="1600" dirty="0"/>
          </a:p>
        </p:txBody>
      </p:sp>
      <p:sp>
        <p:nvSpPr>
          <p:cNvPr id="19" name="Прямоугольник 18"/>
          <p:cNvSpPr/>
          <p:nvPr/>
        </p:nvSpPr>
        <p:spPr>
          <a:xfrm>
            <a:off x="273784" y="4890646"/>
            <a:ext cx="2858056" cy="338554"/>
          </a:xfrm>
          <a:prstGeom prst="rect">
            <a:avLst/>
          </a:prstGeom>
        </p:spPr>
        <p:txBody>
          <a:bodyPr wrap="square">
            <a:spAutoFit/>
          </a:bodyPr>
          <a:lstStyle/>
          <a:p>
            <a:r>
              <a:rPr lang="ru-RU" sz="1600" dirty="0" smtClean="0"/>
              <a:t>1. Специальная организация</a:t>
            </a:r>
            <a:endParaRPr lang="ru-RU" sz="1600" dirty="0"/>
          </a:p>
        </p:txBody>
      </p:sp>
      <p:graphicFrame>
        <p:nvGraphicFramePr>
          <p:cNvPr id="27" name="Таблица 26"/>
          <p:cNvGraphicFramePr>
            <a:graphicFrameLocks noGrp="1"/>
          </p:cNvGraphicFramePr>
          <p:nvPr>
            <p:extLst>
              <p:ext uri="{D42A27DB-BD31-4B8C-83A1-F6EECF244321}">
                <p14:modId xmlns:p14="http://schemas.microsoft.com/office/powerpoint/2010/main" val="1953452356"/>
              </p:ext>
            </p:extLst>
          </p:nvPr>
        </p:nvGraphicFramePr>
        <p:xfrm>
          <a:off x="323528" y="3594502"/>
          <a:ext cx="8424936" cy="640080"/>
        </p:xfrm>
        <a:graphic>
          <a:graphicData uri="http://schemas.openxmlformats.org/drawingml/2006/table">
            <a:tbl>
              <a:tblPr firstRow="1" bandRow="1">
                <a:tableStyleId>{5C22544A-7EE6-4342-B048-85BDC9FD1C3A}</a:tableStyleId>
              </a:tblPr>
              <a:tblGrid>
                <a:gridCol w="5184576"/>
                <a:gridCol w="3240360"/>
              </a:tblGrid>
              <a:tr h="371480">
                <a:tc>
                  <a:txBody>
                    <a:bodyPr/>
                    <a:lstStyle/>
                    <a:p>
                      <a:pPr algn="ctr"/>
                      <a:r>
                        <a:rPr lang="ru-RU" sz="1600" b="0" dirty="0" smtClean="0">
                          <a:solidFill>
                            <a:schemeClr val="tx1"/>
                          </a:solidFill>
                        </a:rPr>
                        <a:t>Обязательная часть  АООП </a:t>
                      </a:r>
                    </a:p>
                    <a:p>
                      <a:pPr algn="ctr"/>
                      <a:r>
                        <a:rPr lang="ru-RU" sz="2000" dirty="0" smtClean="0">
                          <a:solidFill>
                            <a:schemeClr val="tx1"/>
                          </a:solidFill>
                        </a:rPr>
                        <a:t>60%</a:t>
                      </a:r>
                      <a:endParaRPr lang="ru-RU" sz="2000" dirty="0">
                        <a:solidFill>
                          <a:schemeClr val="tx1"/>
                        </a:solidFill>
                      </a:endParaRPr>
                    </a:p>
                  </a:txBody>
                  <a:tcPr>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0" dirty="0" smtClean="0">
                          <a:solidFill>
                            <a:schemeClr val="tx1"/>
                          </a:solidFill>
                        </a:rPr>
                        <a:t>Вариативная часть АООП</a:t>
                      </a:r>
                    </a:p>
                    <a:p>
                      <a:pPr marL="0" marR="0" indent="0" algn="ctr" defTabSz="914400" rtl="0" eaLnBrk="1" fontAlgn="auto" latinLnBrk="0" hangingPunct="1">
                        <a:lnSpc>
                          <a:spcPct val="100000"/>
                        </a:lnSpc>
                        <a:spcBef>
                          <a:spcPts val="0"/>
                        </a:spcBef>
                        <a:spcAft>
                          <a:spcPts val="0"/>
                        </a:spcAft>
                        <a:buClrTx/>
                        <a:buSzTx/>
                        <a:buFontTx/>
                        <a:buNone/>
                        <a:tabLst/>
                        <a:defRPr/>
                      </a:pPr>
                      <a:r>
                        <a:rPr lang="ru-RU" sz="2000" dirty="0" smtClean="0">
                          <a:solidFill>
                            <a:schemeClr val="tx1"/>
                          </a:solidFill>
                        </a:rPr>
                        <a:t>40%</a:t>
                      </a:r>
                      <a:endParaRPr lang="ru-RU" sz="2000" dirty="0">
                        <a:solidFill>
                          <a:schemeClr val="tx1"/>
                        </a:solidFill>
                      </a:endParaRPr>
                    </a:p>
                  </a:txBody>
                  <a:tcPr>
                    <a:solidFill>
                      <a:srgbClr val="FFCF20"/>
                    </a:solidFill>
                  </a:tcPr>
                </a:tc>
              </a:tr>
            </a:tbl>
          </a:graphicData>
        </a:graphic>
      </p:graphicFrame>
      <p:sp>
        <p:nvSpPr>
          <p:cNvPr id="30" name="Плюс 29"/>
          <p:cNvSpPr/>
          <p:nvPr/>
        </p:nvSpPr>
        <p:spPr>
          <a:xfrm>
            <a:off x="5580112" y="5095637"/>
            <a:ext cx="504056" cy="504056"/>
          </a:xfrm>
          <a:prstGeom prst="mathPl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TextBox 30"/>
          <p:cNvSpPr txBox="1"/>
          <p:nvPr/>
        </p:nvSpPr>
        <p:spPr>
          <a:xfrm>
            <a:off x="984689" y="5147900"/>
            <a:ext cx="562975" cy="369332"/>
          </a:xfrm>
          <a:prstGeom prst="rect">
            <a:avLst/>
          </a:prstGeom>
          <a:noFill/>
        </p:spPr>
        <p:txBody>
          <a:bodyPr wrap="none" rtlCol="0">
            <a:spAutoFit/>
          </a:bodyPr>
          <a:lstStyle/>
          <a:p>
            <a:r>
              <a:rPr lang="ru-RU" b="1" dirty="0" smtClean="0">
                <a:solidFill>
                  <a:schemeClr val="tx2">
                    <a:lumMod val="75000"/>
                  </a:schemeClr>
                </a:solidFill>
              </a:rPr>
              <a:t>или</a:t>
            </a:r>
            <a:endParaRPr lang="ru-RU" b="1" dirty="0">
              <a:solidFill>
                <a:schemeClr val="tx2">
                  <a:lumMod val="75000"/>
                </a:schemeClr>
              </a:solidFill>
            </a:endParaRPr>
          </a:p>
        </p:txBody>
      </p:sp>
      <p:sp>
        <p:nvSpPr>
          <p:cNvPr id="32" name="Плюс 31"/>
          <p:cNvSpPr/>
          <p:nvPr/>
        </p:nvSpPr>
        <p:spPr>
          <a:xfrm>
            <a:off x="3059832" y="5095637"/>
            <a:ext cx="504056" cy="504056"/>
          </a:xfrm>
          <a:prstGeom prst="mathPlus">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251520" y="5373216"/>
            <a:ext cx="2664296" cy="584775"/>
          </a:xfrm>
          <a:prstGeom prst="rect">
            <a:avLst/>
          </a:prstGeom>
        </p:spPr>
        <p:txBody>
          <a:bodyPr wrap="square">
            <a:spAutoFit/>
          </a:bodyPr>
          <a:lstStyle/>
          <a:p>
            <a:pPr>
              <a:spcBef>
                <a:spcPts val="600"/>
              </a:spcBef>
            </a:pPr>
            <a:r>
              <a:rPr lang="ru-RU" sz="1600" dirty="0" smtClean="0"/>
              <a:t>2. Обучение на дому или семейное образование</a:t>
            </a:r>
          </a:p>
        </p:txBody>
      </p:sp>
      <p:sp>
        <p:nvSpPr>
          <p:cNvPr id="22" name="Прямоугольник 21"/>
          <p:cNvSpPr/>
          <p:nvPr/>
        </p:nvSpPr>
        <p:spPr>
          <a:xfrm>
            <a:off x="6444208" y="5167645"/>
            <a:ext cx="2376264" cy="338554"/>
          </a:xfrm>
          <a:prstGeom prst="rect">
            <a:avLst/>
          </a:prstGeom>
        </p:spPr>
        <p:txBody>
          <a:bodyPr wrap="square">
            <a:spAutoFit/>
          </a:bodyPr>
          <a:lstStyle/>
          <a:p>
            <a:r>
              <a:rPr lang="ru-RU" sz="1600" dirty="0" smtClean="0"/>
              <a:t>Семья обучающегося</a:t>
            </a:r>
            <a:endParaRPr lang="ru-RU" sz="1600" dirty="0"/>
          </a:p>
        </p:txBody>
      </p:sp>
      <p:sp>
        <p:nvSpPr>
          <p:cNvPr id="18" name="Прямоугольник 17"/>
          <p:cNvSpPr/>
          <p:nvPr/>
        </p:nvSpPr>
        <p:spPr>
          <a:xfrm>
            <a:off x="1305386" y="6021288"/>
            <a:ext cx="6611618" cy="707886"/>
          </a:xfrm>
          <a:prstGeom prst="rect">
            <a:avLst/>
          </a:prstGeom>
          <a:ln w="28575">
            <a:noFill/>
          </a:ln>
        </p:spPr>
        <p:txBody>
          <a:bodyPr wrap="none">
            <a:spAutoFit/>
          </a:bodyPr>
          <a:lstStyle/>
          <a:p>
            <a:r>
              <a:rPr lang="ru-RU" sz="2000" b="1" dirty="0">
                <a:solidFill>
                  <a:schemeClr val="tx2">
                    <a:lumMod val="75000"/>
                  </a:schemeClr>
                </a:solidFill>
              </a:rPr>
              <a:t>Психологическая поддержка и обучающегося и </a:t>
            </a:r>
            <a:r>
              <a:rPr lang="ru-RU" sz="2000" b="1" dirty="0" smtClean="0">
                <a:solidFill>
                  <a:schemeClr val="tx2">
                    <a:lumMod val="75000"/>
                  </a:schemeClr>
                </a:solidFill>
              </a:rPr>
              <a:t>его семьи</a:t>
            </a:r>
            <a:endParaRPr lang="ru-RU" sz="2000" b="1" dirty="0">
              <a:solidFill>
                <a:schemeClr val="tx2">
                  <a:lumMod val="75000"/>
                </a:schemeClr>
              </a:solidFill>
            </a:endParaRPr>
          </a:p>
          <a:p>
            <a:r>
              <a:rPr lang="ru-RU" sz="2000" b="1" dirty="0">
                <a:solidFill>
                  <a:schemeClr val="tx2">
                    <a:lumMod val="75000"/>
                  </a:schemeClr>
                </a:solidFill>
              </a:rPr>
              <a:t>Информационное сопровождение семьи обучающегося</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395536" y="134144"/>
            <a:ext cx="8748463" cy="990600"/>
          </a:xfrm>
        </p:spPr>
        <p:txBody>
          <a:bodyPr>
            <a:noAutofit/>
          </a:bodyPr>
          <a:lstStyle/>
          <a:p>
            <a:pPr algn="l"/>
            <a:r>
              <a:rPr lang="ru-RU" sz="3600" dirty="0" smtClean="0"/>
              <a:t>Соотношение компонентов образования в различных вариантах АООП</a:t>
            </a:r>
            <a:endParaRPr lang="ru-RU" sz="3600" dirty="0"/>
          </a:p>
        </p:txBody>
      </p:sp>
      <p:sp>
        <p:nvSpPr>
          <p:cNvPr id="22" name="Прямоугольник 21"/>
          <p:cNvSpPr/>
          <p:nvPr/>
        </p:nvSpPr>
        <p:spPr>
          <a:xfrm>
            <a:off x="785786" y="2079475"/>
            <a:ext cx="1928826" cy="3714776"/>
          </a:xfrm>
          <a:prstGeom prst="rect">
            <a:avLst/>
          </a:prstGeom>
          <a:solidFill>
            <a:schemeClr val="accent1">
              <a:lumMod val="60000"/>
              <a:lumOff val="4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Прямоугольник 23"/>
          <p:cNvSpPr/>
          <p:nvPr/>
        </p:nvSpPr>
        <p:spPr>
          <a:xfrm>
            <a:off x="6572264" y="2079475"/>
            <a:ext cx="1928826" cy="3714776"/>
          </a:xfrm>
          <a:prstGeom prst="rect">
            <a:avLst/>
          </a:prstGeom>
          <a:solidFill>
            <a:schemeClr val="accent1">
              <a:lumMod val="60000"/>
              <a:lumOff val="4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Прямоугольник 24"/>
          <p:cNvSpPr/>
          <p:nvPr/>
        </p:nvSpPr>
        <p:spPr>
          <a:xfrm>
            <a:off x="4643438" y="2079475"/>
            <a:ext cx="1928826" cy="3714776"/>
          </a:xfrm>
          <a:prstGeom prst="rect">
            <a:avLst/>
          </a:prstGeom>
          <a:solidFill>
            <a:schemeClr val="accent1">
              <a:lumMod val="60000"/>
              <a:lumOff val="4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рямоугольник 25"/>
          <p:cNvSpPr/>
          <p:nvPr/>
        </p:nvSpPr>
        <p:spPr>
          <a:xfrm>
            <a:off x="2714612" y="2079475"/>
            <a:ext cx="1928826" cy="3714776"/>
          </a:xfrm>
          <a:prstGeom prst="rect">
            <a:avLst/>
          </a:prstGeom>
          <a:solidFill>
            <a:schemeClr val="accent1">
              <a:lumMod val="60000"/>
              <a:lumOff val="4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Прямоугольник 26"/>
          <p:cNvSpPr/>
          <p:nvPr/>
        </p:nvSpPr>
        <p:spPr>
          <a:xfrm>
            <a:off x="785786" y="2066935"/>
            <a:ext cx="1928826" cy="3727316"/>
          </a:xfrm>
          <a:prstGeom prst="rect">
            <a:avLst/>
          </a:prstGeom>
          <a:solidFill>
            <a:srgbClr val="33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Прямоугольник 27"/>
          <p:cNvSpPr/>
          <p:nvPr/>
        </p:nvSpPr>
        <p:spPr>
          <a:xfrm>
            <a:off x="6572264" y="2066935"/>
            <a:ext cx="1928826" cy="3727316"/>
          </a:xfrm>
          <a:prstGeom prst="rect">
            <a:avLst/>
          </a:prstGeom>
          <a:solidFill>
            <a:srgbClr val="E2C5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4000" dirty="0"/>
          </a:p>
        </p:txBody>
      </p:sp>
      <p:sp>
        <p:nvSpPr>
          <p:cNvPr id="29" name="Прямоугольник 28"/>
          <p:cNvSpPr/>
          <p:nvPr/>
        </p:nvSpPr>
        <p:spPr>
          <a:xfrm>
            <a:off x="4665550" y="2066935"/>
            <a:ext cx="1906714" cy="3727316"/>
          </a:xfrm>
          <a:prstGeom prst="rect">
            <a:avLst/>
          </a:prstGeom>
          <a:solidFill>
            <a:srgbClr val="CC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0" name="Прямоугольник 29"/>
          <p:cNvSpPr/>
          <p:nvPr/>
        </p:nvSpPr>
        <p:spPr>
          <a:xfrm>
            <a:off x="2714612" y="2066935"/>
            <a:ext cx="1950938" cy="3727316"/>
          </a:xfrm>
          <a:prstGeom prst="rect">
            <a:avLst/>
          </a:prstGeom>
          <a:solidFill>
            <a:srgbClr val="33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TextBox 52"/>
          <p:cNvSpPr txBox="1"/>
          <p:nvPr/>
        </p:nvSpPr>
        <p:spPr>
          <a:xfrm>
            <a:off x="1142976" y="2750652"/>
            <a:ext cx="785818" cy="2400657"/>
          </a:xfrm>
          <a:prstGeom prst="rect">
            <a:avLst/>
          </a:prstGeom>
          <a:noFill/>
        </p:spPr>
        <p:txBody>
          <a:bodyPr wrap="square" rtlCol="0">
            <a:spAutoFit/>
          </a:bodyPr>
          <a:lstStyle/>
          <a:p>
            <a:r>
              <a:rPr lang="ru-RU" sz="15000" b="1" dirty="0" smtClean="0">
                <a:solidFill>
                  <a:schemeClr val="bg1"/>
                </a:solidFill>
                <a:latin typeface="+mn-lt"/>
              </a:rPr>
              <a:t>П</a:t>
            </a:r>
            <a:endParaRPr lang="ru-RU" sz="15000" b="1" dirty="0">
              <a:solidFill>
                <a:schemeClr val="bg1"/>
              </a:solidFill>
              <a:latin typeface="+mn-lt"/>
            </a:endParaRPr>
          </a:p>
        </p:txBody>
      </p:sp>
      <p:sp>
        <p:nvSpPr>
          <p:cNvPr id="54" name="TextBox 53"/>
          <p:cNvSpPr txBox="1"/>
          <p:nvPr/>
        </p:nvSpPr>
        <p:spPr>
          <a:xfrm>
            <a:off x="3214678" y="2222351"/>
            <a:ext cx="785818" cy="1938992"/>
          </a:xfrm>
          <a:prstGeom prst="rect">
            <a:avLst/>
          </a:prstGeom>
          <a:noFill/>
        </p:spPr>
        <p:txBody>
          <a:bodyPr wrap="square" rtlCol="0">
            <a:spAutoFit/>
          </a:bodyPr>
          <a:lstStyle/>
          <a:p>
            <a:r>
              <a:rPr lang="ru-RU" sz="12000" b="1" dirty="0" smtClean="0">
                <a:solidFill>
                  <a:schemeClr val="bg1"/>
                </a:solidFill>
                <a:latin typeface="+mn-lt"/>
              </a:rPr>
              <a:t>П</a:t>
            </a:r>
            <a:endParaRPr lang="ru-RU" sz="12000" b="1" dirty="0">
              <a:solidFill>
                <a:schemeClr val="bg1"/>
              </a:solidFill>
              <a:latin typeface="+mn-lt"/>
            </a:endParaRPr>
          </a:p>
        </p:txBody>
      </p:sp>
      <p:sp>
        <p:nvSpPr>
          <p:cNvPr id="55" name="TextBox 54"/>
          <p:cNvSpPr txBox="1"/>
          <p:nvPr/>
        </p:nvSpPr>
        <p:spPr>
          <a:xfrm>
            <a:off x="5286380" y="1793723"/>
            <a:ext cx="857256" cy="1554272"/>
          </a:xfrm>
          <a:prstGeom prst="rect">
            <a:avLst/>
          </a:prstGeom>
          <a:noFill/>
        </p:spPr>
        <p:txBody>
          <a:bodyPr wrap="square" rtlCol="0">
            <a:spAutoFit/>
          </a:bodyPr>
          <a:lstStyle/>
          <a:p>
            <a:r>
              <a:rPr lang="ru-RU" sz="9500" b="1" dirty="0" smtClean="0">
                <a:solidFill>
                  <a:schemeClr val="bg1"/>
                </a:solidFill>
                <a:latin typeface="+mn-lt"/>
              </a:rPr>
              <a:t>П</a:t>
            </a:r>
            <a:endParaRPr lang="ru-RU" sz="9500" b="1" dirty="0">
              <a:solidFill>
                <a:schemeClr val="bg1"/>
              </a:solidFill>
              <a:latin typeface="+mn-lt"/>
            </a:endParaRPr>
          </a:p>
        </p:txBody>
      </p:sp>
      <p:sp>
        <p:nvSpPr>
          <p:cNvPr id="56" name="Прямоугольник 55"/>
          <p:cNvSpPr/>
          <p:nvPr/>
        </p:nvSpPr>
        <p:spPr>
          <a:xfrm>
            <a:off x="6738383" y="1936599"/>
            <a:ext cx="508473" cy="707886"/>
          </a:xfrm>
          <a:prstGeom prst="rect">
            <a:avLst/>
          </a:prstGeom>
        </p:spPr>
        <p:txBody>
          <a:bodyPr wrap="none">
            <a:spAutoFit/>
          </a:bodyPr>
          <a:lstStyle/>
          <a:p>
            <a:pPr algn="ctr"/>
            <a:r>
              <a:rPr lang="ru-RU" sz="4000" b="1" dirty="0" smtClean="0">
                <a:solidFill>
                  <a:schemeClr val="bg1"/>
                </a:solidFill>
              </a:rPr>
              <a:t>П</a:t>
            </a:r>
            <a:endParaRPr lang="ru-RU" sz="4000" dirty="0"/>
          </a:p>
        </p:txBody>
      </p:sp>
      <p:sp>
        <p:nvSpPr>
          <p:cNvPr id="57" name="Прямоугольник 56"/>
          <p:cNvSpPr/>
          <p:nvPr/>
        </p:nvSpPr>
        <p:spPr>
          <a:xfrm>
            <a:off x="1960775" y="5025370"/>
            <a:ext cx="473206" cy="707886"/>
          </a:xfrm>
          <a:prstGeom prst="rect">
            <a:avLst/>
          </a:prstGeom>
        </p:spPr>
        <p:txBody>
          <a:bodyPr wrap="none">
            <a:spAutoFit/>
          </a:bodyPr>
          <a:lstStyle/>
          <a:p>
            <a:pPr algn="ctr"/>
            <a:r>
              <a:rPr lang="ru-RU" sz="4000" b="1" dirty="0" smtClean="0">
                <a:solidFill>
                  <a:schemeClr val="bg1"/>
                </a:solidFill>
              </a:rPr>
              <a:t>К</a:t>
            </a:r>
            <a:endParaRPr lang="ru-RU" sz="4000" dirty="0"/>
          </a:p>
        </p:txBody>
      </p:sp>
      <p:sp>
        <p:nvSpPr>
          <p:cNvPr id="58" name="TextBox 57"/>
          <p:cNvSpPr txBox="1"/>
          <p:nvPr/>
        </p:nvSpPr>
        <p:spPr>
          <a:xfrm>
            <a:off x="6858016" y="3008169"/>
            <a:ext cx="1714512" cy="2092881"/>
          </a:xfrm>
          <a:prstGeom prst="rect">
            <a:avLst/>
          </a:prstGeom>
          <a:noFill/>
        </p:spPr>
        <p:txBody>
          <a:bodyPr wrap="square" rtlCol="0">
            <a:spAutoFit/>
          </a:bodyPr>
          <a:lstStyle/>
          <a:p>
            <a:r>
              <a:rPr lang="ru-RU" sz="13000" b="1" dirty="0" smtClean="0">
                <a:solidFill>
                  <a:schemeClr val="bg1"/>
                </a:solidFill>
              </a:rPr>
              <a:t>К</a:t>
            </a:r>
            <a:endParaRPr lang="ru-RU" sz="13000" b="1" dirty="0">
              <a:solidFill>
                <a:schemeClr val="bg1"/>
              </a:solidFill>
              <a:latin typeface="+mn-lt"/>
            </a:endParaRPr>
          </a:p>
        </p:txBody>
      </p:sp>
      <p:sp>
        <p:nvSpPr>
          <p:cNvPr id="59" name="TextBox 58"/>
          <p:cNvSpPr txBox="1"/>
          <p:nvPr/>
        </p:nvSpPr>
        <p:spPr>
          <a:xfrm>
            <a:off x="3428992" y="4327936"/>
            <a:ext cx="1071570" cy="1477328"/>
          </a:xfrm>
          <a:prstGeom prst="rect">
            <a:avLst/>
          </a:prstGeom>
          <a:noFill/>
        </p:spPr>
        <p:txBody>
          <a:bodyPr wrap="square" rtlCol="0">
            <a:spAutoFit/>
          </a:bodyPr>
          <a:lstStyle/>
          <a:p>
            <a:r>
              <a:rPr lang="ru-RU" sz="9000" b="1" dirty="0" smtClean="0">
                <a:solidFill>
                  <a:schemeClr val="bg1"/>
                </a:solidFill>
              </a:rPr>
              <a:t>К</a:t>
            </a:r>
            <a:endParaRPr lang="ru-RU" sz="9000" b="1" dirty="0">
              <a:solidFill>
                <a:schemeClr val="bg1"/>
              </a:solidFill>
              <a:latin typeface="+mn-lt"/>
            </a:endParaRPr>
          </a:p>
        </p:txBody>
      </p:sp>
      <p:sp>
        <p:nvSpPr>
          <p:cNvPr id="60" name="TextBox 59"/>
          <p:cNvSpPr txBox="1"/>
          <p:nvPr/>
        </p:nvSpPr>
        <p:spPr>
          <a:xfrm>
            <a:off x="5143504" y="3793987"/>
            <a:ext cx="1143008" cy="1631216"/>
          </a:xfrm>
          <a:prstGeom prst="rect">
            <a:avLst/>
          </a:prstGeom>
          <a:noFill/>
        </p:spPr>
        <p:txBody>
          <a:bodyPr wrap="square" rtlCol="0">
            <a:spAutoFit/>
          </a:bodyPr>
          <a:lstStyle/>
          <a:p>
            <a:r>
              <a:rPr lang="ru-RU" sz="10000" b="1" dirty="0" smtClean="0">
                <a:solidFill>
                  <a:schemeClr val="bg1"/>
                </a:solidFill>
                <a:latin typeface="+mn-lt"/>
              </a:rPr>
              <a:t>К</a:t>
            </a:r>
            <a:endParaRPr lang="ru-RU" sz="10000" b="1" dirty="0">
              <a:solidFill>
                <a:schemeClr val="bg1"/>
              </a:solidFill>
              <a:latin typeface="+mn-lt"/>
            </a:endParaRPr>
          </a:p>
        </p:txBody>
      </p:sp>
      <p:sp>
        <p:nvSpPr>
          <p:cNvPr id="61" name="TextBox 60"/>
          <p:cNvSpPr txBox="1"/>
          <p:nvPr/>
        </p:nvSpPr>
        <p:spPr>
          <a:xfrm>
            <a:off x="142844" y="5795972"/>
            <a:ext cx="9001156" cy="369332"/>
          </a:xfrm>
          <a:prstGeom prst="rect">
            <a:avLst/>
          </a:prstGeom>
          <a:noFill/>
        </p:spPr>
        <p:txBody>
          <a:bodyPr wrap="square" rtlCol="0">
            <a:spAutoFit/>
          </a:bodyPr>
          <a:lstStyle/>
          <a:p>
            <a:pPr algn="ctr"/>
            <a:r>
              <a:rPr lang="ru-RU" b="1" dirty="0" smtClean="0"/>
              <a:t>П</a:t>
            </a:r>
            <a:r>
              <a:rPr lang="ru-RU" dirty="0" smtClean="0"/>
              <a:t> – предметные результаты; </a:t>
            </a:r>
            <a:r>
              <a:rPr lang="ru-RU" b="1" dirty="0" smtClean="0"/>
              <a:t>К </a:t>
            </a:r>
            <a:r>
              <a:rPr lang="ru-RU" dirty="0" smtClean="0"/>
              <a:t>– результаты освоения коррекционной работы</a:t>
            </a:r>
            <a:endParaRPr lang="ru-RU" dirty="0"/>
          </a:p>
        </p:txBody>
      </p:sp>
      <p:sp>
        <p:nvSpPr>
          <p:cNvPr id="62" name="TextBox 61"/>
          <p:cNvSpPr txBox="1"/>
          <p:nvPr/>
        </p:nvSpPr>
        <p:spPr>
          <a:xfrm>
            <a:off x="1071538" y="1297494"/>
            <a:ext cx="1428760" cy="769441"/>
          </a:xfrm>
          <a:prstGeom prst="rect">
            <a:avLst/>
          </a:prstGeom>
          <a:noFill/>
        </p:spPr>
        <p:txBody>
          <a:bodyPr wrap="square" rtlCol="0">
            <a:spAutoFit/>
          </a:bodyPr>
          <a:lstStyle/>
          <a:p>
            <a:pPr algn="ctr"/>
            <a:r>
              <a:rPr lang="ru-RU" sz="4400" dirty="0" smtClean="0">
                <a:solidFill>
                  <a:schemeClr val="tx2">
                    <a:lumMod val="75000"/>
                  </a:schemeClr>
                </a:solidFill>
                <a:ea typeface="Verdana" pitchFamily="34" charset="0"/>
                <a:cs typeface="Verdana" pitchFamily="34" charset="0"/>
              </a:rPr>
              <a:t>А </a:t>
            </a:r>
            <a:endParaRPr lang="ru-RU" sz="4400" dirty="0">
              <a:solidFill>
                <a:schemeClr val="tx2">
                  <a:lumMod val="75000"/>
                </a:schemeClr>
              </a:solidFill>
              <a:ea typeface="Verdana" pitchFamily="34" charset="0"/>
              <a:cs typeface="Verdana" pitchFamily="34" charset="0"/>
            </a:endParaRPr>
          </a:p>
        </p:txBody>
      </p:sp>
      <p:sp>
        <p:nvSpPr>
          <p:cNvPr id="32" name="TextBox 31"/>
          <p:cNvSpPr txBox="1"/>
          <p:nvPr/>
        </p:nvSpPr>
        <p:spPr>
          <a:xfrm>
            <a:off x="785786" y="6143644"/>
            <a:ext cx="7786742" cy="523220"/>
          </a:xfrm>
          <a:prstGeom prst="rect">
            <a:avLst/>
          </a:prstGeom>
          <a:solidFill>
            <a:srgbClr val="FFCF20"/>
          </a:solidFill>
          <a:ln>
            <a:noFill/>
          </a:ln>
        </p:spPr>
        <p:txBody>
          <a:bodyPr wrap="square" rtlCol="0">
            <a:spAutoFit/>
          </a:bodyPr>
          <a:lstStyle/>
          <a:p>
            <a:pPr algn="ctr"/>
            <a:r>
              <a:rPr lang="en-US" sz="2800" b="1" dirty="0" smtClean="0">
                <a:solidFill>
                  <a:schemeClr val="tx2">
                    <a:lumMod val="75000"/>
                  </a:schemeClr>
                </a:solidFill>
              </a:rPr>
              <a:t>100</a:t>
            </a:r>
            <a:r>
              <a:rPr lang="ru-RU" sz="2800" b="1" dirty="0" smtClean="0">
                <a:solidFill>
                  <a:schemeClr val="tx2">
                    <a:lumMod val="75000"/>
                  </a:schemeClr>
                </a:solidFill>
              </a:rPr>
              <a:t> %</a:t>
            </a:r>
            <a:endParaRPr lang="ru-RU" sz="2800" b="1" dirty="0">
              <a:solidFill>
                <a:schemeClr val="tx2">
                  <a:lumMod val="75000"/>
                </a:schemeClr>
              </a:solidFill>
            </a:endParaRPr>
          </a:p>
        </p:txBody>
      </p:sp>
      <p:sp>
        <p:nvSpPr>
          <p:cNvPr id="34" name="TextBox 33"/>
          <p:cNvSpPr txBox="1"/>
          <p:nvPr/>
        </p:nvSpPr>
        <p:spPr>
          <a:xfrm>
            <a:off x="2928926" y="1281117"/>
            <a:ext cx="1571636" cy="769441"/>
          </a:xfrm>
          <a:prstGeom prst="rect">
            <a:avLst/>
          </a:prstGeom>
          <a:noFill/>
        </p:spPr>
        <p:txBody>
          <a:bodyPr wrap="square" rtlCol="0">
            <a:spAutoFit/>
          </a:bodyPr>
          <a:lstStyle/>
          <a:p>
            <a:pPr algn="ctr"/>
            <a:r>
              <a:rPr lang="en-US" sz="4400" dirty="0" smtClean="0">
                <a:solidFill>
                  <a:schemeClr val="tx2">
                    <a:lumMod val="75000"/>
                  </a:schemeClr>
                </a:solidFill>
                <a:ea typeface="Verdana" pitchFamily="34" charset="0"/>
                <a:cs typeface="Verdana" pitchFamily="34" charset="0"/>
              </a:rPr>
              <a:t>B</a:t>
            </a:r>
            <a:r>
              <a:rPr lang="ru-RU" sz="4400" dirty="0" smtClean="0">
                <a:solidFill>
                  <a:schemeClr val="tx2">
                    <a:lumMod val="75000"/>
                  </a:schemeClr>
                </a:solidFill>
                <a:ea typeface="Verdana" pitchFamily="34" charset="0"/>
                <a:cs typeface="Verdana" pitchFamily="34" charset="0"/>
              </a:rPr>
              <a:t> </a:t>
            </a:r>
            <a:endParaRPr lang="ru-RU" sz="4400" dirty="0">
              <a:solidFill>
                <a:schemeClr val="tx2">
                  <a:lumMod val="75000"/>
                </a:schemeClr>
              </a:solidFill>
              <a:ea typeface="Verdana" pitchFamily="34" charset="0"/>
              <a:cs typeface="Verdana" pitchFamily="34" charset="0"/>
            </a:endParaRPr>
          </a:p>
        </p:txBody>
      </p:sp>
      <p:sp>
        <p:nvSpPr>
          <p:cNvPr id="35" name="TextBox 34"/>
          <p:cNvSpPr txBox="1"/>
          <p:nvPr/>
        </p:nvSpPr>
        <p:spPr>
          <a:xfrm>
            <a:off x="4714876" y="1281117"/>
            <a:ext cx="1857388" cy="769441"/>
          </a:xfrm>
          <a:prstGeom prst="rect">
            <a:avLst/>
          </a:prstGeom>
          <a:noFill/>
        </p:spPr>
        <p:txBody>
          <a:bodyPr wrap="square" rtlCol="0">
            <a:spAutoFit/>
          </a:bodyPr>
          <a:lstStyle/>
          <a:p>
            <a:pPr algn="ctr"/>
            <a:r>
              <a:rPr lang="en-US" sz="4400" dirty="0" smtClean="0">
                <a:solidFill>
                  <a:schemeClr val="tx2">
                    <a:lumMod val="75000"/>
                  </a:schemeClr>
                </a:solidFill>
                <a:ea typeface="Verdana" pitchFamily="34" charset="0"/>
                <a:cs typeface="Verdana" pitchFamily="34" charset="0"/>
              </a:rPr>
              <a:t>C</a:t>
            </a:r>
            <a:endParaRPr lang="ru-RU" sz="4400" dirty="0">
              <a:solidFill>
                <a:schemeClr val="tx2">
                  <a:lumMod val="75000"/>
                </a:schemeClr>
              </a:solidFill>
              <a:ea typeface="Verdana" pitchFamily="34" charset="0"/>
              <a:cs typeface="Verdana" pitchFamily="34" charset="0"/>
            </a:endParaRPr>
          </a:p>
        </p:txBody>
      </p:sp>
      <p:sp>
        <p:nvSpPr>
          <p:cNvPr id="36" name="TextBox 35"/>
          <p:cNvSpPr txBox="1"/>
          <p:nvPr/>
        </p:nvSpPr>
        <p:spPr>
          <a:xfrm>
            <a:off x="6643702" y="1281117"/>
            <a:ext cx="1857388" cy="769441"/>
          </a:xfrm>
          <a:prstGeom prst="rect">
            <a:avLst/>
          </a:prstGeom>
          <a:noFill/>
        </p:spPr>
        <p:txBody>
          <a:bodyPr wrap="square" rtlCol="0">
            <a:spAutoFit/>
          </a:bodyPr>
          <a:lstStyle/>
          <a:p>
            <a:pPr algn="ctr"/>
            <a:r>
              <a:rPr lang="en-US" sz="4400" dirty="0" smtClean="0">
                <a:solidFill>
                  <a:schemeClr val="tx2">
                    <a:lumMod val="75000"/>
                  </a:schemeClr>
                </a:solidFill>
                <a:ea typeface="Verdana" pitchFamily="34" charset="0"/>
                <a:cs typeface="Verdana" pitchFamily="34" charset="0"/>
              </a:rPr>
              <a:t>D</a:t>
            </a:r>
            <a:r>
              <a:rPr lang="ru-RU" sz="4400" dirty="0" smtClean="0">
                <a:solidFill>
                  <a:schemeClr val="tx2">
                    <a:lumMod val="75000"/>
                  </a:schemeClr>
                </a:solidFill>
                <a:ea typeface="Verdana" pitchFamily="34" charset="0"/>
                <a:cs typeface="Verdana" pitchFamily="34" charset="0"/>
              </a:rPr>
              <a:t> </a:t>
            </a:r>
            <a:endParaRPr lang="ru-RU" sz="4400" dirty="0">
              <a:solidFill>
                <a:schemeClr val="tx2">
                  <a:lumMod val="75000"/>
                </a:schemeClr>
              </a:solidFill>
              <a:ea typeface="Verdana" pitchFamily="34" charset="0"/>
              <a:cs typeface="Verdana" pitchFamily="34" charset="0"/>
            </a:endParaRPr>
          </a:p>
        </p:txBody>
      </p:sp>
      <p:sp>
        <p:nvSpPr>
          <p:cNvPr id="42" name="Полилиния 41"/>
          <p:cNvSpPr/>
          <p:nvPr/>
        </p:nvSpPr>
        <p:spPr>
          <a:xfrm>
            <a:off x="785786" y="2079475"/>
            <a:ext cx="7715304" cy="3714776"/>
          </a:xfrm>
          <a:custGeom>
            <a:avLst/>
            <a:gdLst>
              <a:gd name="connsiteX0" fmla="*/ 0 w 7461849"/>
              <a:gd name="connsiteY0" fmla="*/ 3312543 h 3312543"/>
              <a:gd name="connsiteX1" fmla="*/ 120770 w 7461849"/>
              <a:gd name="connsiteY1" fmla="*/ 3148642 h 3312543"/>
              <a:gd name="connsiteX2" fmla="*/ 465827 w 7461849"/>
              <a:gd name="connsiteY2" fmla="*/ 3053751 h 3312543"/>
              <a:gd name="connsiteX3" fmla="*/ 888521 w 7461849"/>
              <a:gd name="connsiteY3" fmla="*/ 2829464 h 3312543"/>
              <a:gd name="connsiteX4" fmla="*/ 1406106 w 7461849"/>
              <a:gd name="connsiteY4" fmla="*/ 2734574 h 3312543"/>
              <a:gd name="connsiteX5" fmla="*/ 1785668 w 7461849"/>
              <a:gd name="connsiteY5" fmla="*/ 2458528 h 3312543"/>
              <a:gd name="connsiteX6" fmla="*/ 2294627 w 7461849"/>
              <a:gd name="connsiteY6" fmla="*/ 2286000 h 3312543"/>
              <a:gd name="connsiteX7" fmla="*/ 2553419 w 7461849"/>
              <a:gd name="connsiteY7" fmla="*/ 2113472 h 3312543"/>
              <a:gd name="connsiteX8" fmla="*/ 3243532 w 7461849"/>
              <a:gd name="connsiteY8" fmla="*/ 1906438 h 3312543"/>
              <a:gd name="connsiteX9" fmla="*/ 3571336 w 7461849"/>
              <a:gd name="connsiteY9" fmla="*/ 1708030 h 3312543"/>
              <a:gd name="connsiteX10" fmla="*/ 4166559 w 7461849"/>
              <a:gd name="connsiteY10" fmla="*/ 1518249 h 3312543"/>
              <a:gd name="connsiteX11" fmla="*/ 4494363 w 7461849"/>
              <a:gd name="connsiteY11" fmla="*/ 1268083 h 3312543"/>
              <a:gd name="connsiteX12" fmla="*/ 5141344 w 7461849"/>
              <a:gd name="connsiteY12" fmla="*/ 1078302 h 3312543"/>
              <a:gd name="connsiteX13" fmla="*/ 5555412 w 7461849"/>
              <a:gd name="connsiteY13" fmla="*/ 854015 h 3312543"/>
              <a:gd name="connsiteX14" fmla="*/ 6012612 w 7461849"/>
              <a:gd name="connsiteY14" fmla="*/ 664234 h 3312543"/>
              <a:gd name="connsiteX15" fmla="*/ 6228272 w 7461849"/>
              <a:gd name="connsiteY15" fmla="*/ 483079 h 3312543"/>
              <a:gd name="connsiteX16" fmla="*/ 6763110 w 7461849"/>
              <a:gd name="connsiteY16" fmla="*/ 310551 h 3312543"/>
              <a:gd name="connsiteX17" fmla="*/ 7220310 w 7461849"/>
              <a:gd name="connsiteY17" fmla="*/ 112143 h 3312543"/>
              <a:gd name="connsiteX18" fmla="*/ 7461849 w 7461849"/>
              <a:gd name="connsiteY18" fmla="*/ 0 h 3312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461849" h="3312543">
                <a:moveTo>
                  <a:pt x="0" y="3312543"/>
                </a:moveTo>
                <a:cubicBezTo>
                  <a:pt x="21566" y="3252158"/>
                  <a:pt x="43132" y="3191774"/>
                  <a:pt x="120770" y="3148642"/>
                </a:cubicBezTo>
                <a:cubicBezTo>
                  <a:pt x="198408" y="3105510"/>
                  <a:pt x="337869" y="3106947"/>
                  <a:pt x="465827" y="3053751"/>
                </a:cubicBezTo>
                <a:cubicBezTo>
                  <a:pt x="593786" y="3000555"/>
                  <a:pt x="731808" y="2882660"/>
                  <a:pt x="888521" y="2829464"/>
                </a:cubicBezTo>
                <a:cubicBezTo>
                  <a:pt x="1045234" y="2776268"/>
                  <a:pt x="1256582" y="2796397"/>
                  <a:pt x="1406106" y="2734574"/>
                </a:cubicBezTo>
                <a:cubicBezTo>
                  <a:pt x="1555630" y="2672751"/>
                  <a:pt x="1637581" y="2533290"/>
                  <a:pt x="1785668" y="2458528"/>
                </a:cubicBezTo>
                <a:cubicBezTo>
                  <a:pt x="1933755" y="2383766"/>
                  <a:pt x="2166669" y="2343509"/>
                  <a:pt x="2294627" y="2286000"/>
                </a:cubicBezTo>
                <a:cubicBezTo>
                  <a:pt x="2422585" y="2228491"/>
                  <a:pt x="2395268" y="2176732"/>
                  <a:pt x="2553419" y="2113472"/>
                </a:cubicBezTo>
                <a:cubicBezTo>
                  <a:pt x="2711570" y="2050212"/>
                  <a:pt x="3073879" y="1974012"/>
                  <a:pt x="3243532" y="1906438"/>
                </a:cubicBezTo>
                <a:cubicBezTo>
                  <a:pt x="3413185" y="1838864"/>
                  <a:pt x="3417498" y="1772728"/>
                  <a:pt x="3571336" y="1708030"/>
                </a:cubicBezTo>
                <a:cubicBezTo>
                  <a:pt x="3725174" y="1643332"/>
                  <a:pt x="4012721" y="1591573"/>
                  <a:pt x="4166559" y="1518249"/>
                </a:cubicBezTo>
                <a:cubicBezTo>
                  <a:pt x="4320397" y="1444925"/>
                  <a:pt x="4331899" y="1341407"/>
                  <a:pt x="4494363" y="1268083"/>
                </a:cubicBezTo>
                <a:cubicBezTo>
                  <a:pt x="4656827" y="1194759"/>
                  <a:pt x="4964503" y="1147313"/>
                  <a:pt x="5141344" y="1078302"/>
                </a:cubicBezTo>
                <a:cubicBezTo>
                  <a:pt x="5318186" y="1009291"/>
                  <a:pt x="5410201" y="923026"/>
                  <a:pt x="5555412" y="854015"/>
                </a:cubicBezTo>
                <a:cubicBezTo>
                  <a:pt x="5700623" y="785004"/>
                  <a:pt x="5900469" y="726057"/>
                  <a:pt x="6012612" y="664234"/>
                </a:cubicBezTo>
                <a:cubicBezTo>
                  <a:pt x="6124755" y="602411"/>
                  <a:pt x="6103189" y="542026"/>
                  <a:pt x="6228272" y="483079"/>
                </a:cubicBezTo>
                <a:cubicBezTo>
                  <a:pt x="6353355" y="424132"/>
                  <a:pt x="6597770" y="372374"/>
                  <a:pt x="6763110" y="310551"/>
                </a:cubicBezTo>
                <a:cubicBezTo>
                  <a:pt x="6928450" y="248728"/>
                  <a:pt x="7103854" y="163901"/>
                  <a:pt x="7220310" y="112143"/>
                </a:cubicBezTo>
                <a:cubicBezTo>
                  <a:pt x="7336766" y="60385"/>
                  <a:pt x="7399307" y="30192"/>
                  <a:pt x="7461849" y="0"/>
                </a:cubicBezTo>
              </a:path>
            </a:pathLst>
          </a:custGeom>
          <a:ln w="2222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41784"/>
            <a:ext cx="8229600" cy="1143000"/>
          </a:xfrm>
        </p:spPr>
        <p:txBody>
          <a:bodyPr>
            <a:noAutofit/>
          </a:bodyPr>
          <a:lstStyle/>
          <a:p>
            <a:pPr algn="l"/>
            <a:r>
              <a:rPr lang="ru-RU" sz="3600" dirty="0" smtClean="0"/>
              <a:t>Направления работы по обеспечению реализации ФГОС обучающихся с ОВЗ</a:t>
            </a:r>
            <a:endParaRPr lang="ru-RU" sz="3600" dirty="0"/>
          </a:p>
        </p:txBody>
      </p:sp>
      <p:sp>
        <p:nvSpPr>
          <p:cNvPr id="5" name="Содержимое 4"/>
          <p:cNvSpPr>
            <a:spLocks noGrp="1"/>
          </p:cNvSpPr>
          <p:nvPr>
            <p:ph idx="1"/>
          </p:nvPr>
        </p:nvSpPr>
        <p:spPr/>
        <p:txBody>
          <a:bodyPr>
            <a:normAutofit/>
          </a:bodyPr>
          <a:lstStyle/>
          <a:p>
            <a:pPr marL="285750" indent="-285750">
              <a:defRPr/>
            </a:pPr>
            <a:r>
              <a:rPr lang="ru-RU" dirty="0" smtClean="0">
                <a:solidFill>
                  <a:schemeClr val="bg1">
                    <a:lumMod val="65000"/>
                  </a:schemeClr>
                </a:solidFill>
              </a:rPr>
              <a:t>Аналитическое</a:t>
            </a:r>
          </a:p>
          <a:p>
            <a:pPr marL="285750" indent="-285750">
              <a:defRPr/>
            </a:pPr>
            <a:r>
              <a:rPr lang="ru-RU" dirty="0" smtClean="0">
                <a:solidFill>
                  <a:schemeClr val="bg1">
                    <a:lumMod val="65000"/>
                  </a:schemeClr>
                </a:solidFill>
              </a:rPr>
              <a:t>Нормативно-правовое и методическое</a:t>
            </a:r>
          </a:p>
          <a:p>
            <a:pPr marL="285750" indent="-285750">
              <a:defRPr/>
            </a:pPr>
            <a:r>
              <a:rPr lang="ru-RU" dirty="0" smtClean="0"/>
              <a:t>Организационное</a:t>
            </a:r>
          </a:p>
          <a:p>
            <a:pPr marL="285750" indent="-285750">
              <a:defRPr/>
            </a:pPr>
            <a:r>
              <a:rPr lang="ru-RU" dirty="0" smtClean="0">
                <a:solidFill>
                  <a:schemeClr val="bg1">
                    <a:lumMod val="65000"/>
                  </a:schemeClr>
                </a:solidFill>
              </a:rPr>
              <a:t>Кадровое</a:t>
            </a:r>
          </a:p>
          <a:p>
            <a:pPr marL="285750" indent="-285750">
              <a:defRPr/>
            </a:pPr>
            <a:r>
              <a:rPr lang="ru-RU" dirty="0" smtClean="0">
                <a:solidFill>
                  <a:schemeClr val="bg1">
                    <a:lumMod val="65000"/>
                  </a:schemeClr>
                </a:solidFill>
              </a:rPr>
              <a:t>Материально-техническое</a:t>
            </a:r>
          </a:p>
          <a:p>
            <a:pPr marL="285750" indent="-285750">
              <a:defRPr/>
            </a:pPr>
            <a:r>
              <a:rPr lang="ru-RU" dirty="0" smtClean="0">
                <a:solidFill>
                  <a:schemeClr val="bg1">
                    <a:lumMod val="65000"/>
                  </a:schemeClr>
                </a:solidFill>
              </a:rPr>
              <a:t>Информационное</a:t>
            </a:r>
          </a:p>
          <a:p>
            <a:endParaRPr lang="ru-RU" dirty="0"/>
          </a:p>
        </p:txBody>
      </p:sp>
    </p:spTree>
    <p:extLst>
      <p:ext uri="{BB962C8B-B14F-4D97-AF65-F5344CB8AC3E}">
        <p14:creationId xmlns:p14="http://schemas.microsoft.com/office/powerpoint/2010/main" val="21673795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8604250" y="6448425"/>
            <a:ext cx="504825" cy="365125"/>
          </a:xfrm>
        </p:spPr>
        <p:txBody>
          <a:bodyPr/>
          <a:lstStyle/>
          <a:p>
            <a:pPr algn="ctr">
              <a:defRPr/>
            </a:pPr>
            <a:fld id="{9CB4484F-E059-46DC-807B-B65A7A3E0D19}" type="slidenum">
              <a:rPr lang="ru-RU" sz="1600" b="1">
                <a:solidFill>
                  <a:prstClr val="white">
                    <a:lumMod val="95000"/>
                  </a:prstClr>
                </a:solidFill>
              </a:rPr>
              <a:pPr algn="ctr">
                <a:defRPr/>
              </a:pPr>
              <a:t>2</a:t>
            </a:fld>
            <a:endParaRPr lang="ru-RU" sz="1600" b="1" dirty="0">
              <a:solidFill>
                <a:prstClr val="white">
                  <a:lumMod val="95000"/>
                </a:prstClr>
              </a:solidFill>
            </a:endParaRPr>
          </a:p>
        </p:txBody>
      </p:sp>
      <p:sp>
        <p:nvSpPr>
          <p:cNvPr id="7" name="Заголовок 24"/>
          <p:cNvSpPr txBox="1">
            <a:spLocks/>
          </p:cNvSpPr>
          <p:nvPr/>
        </p:nvSpPr>
        <p:spPr>
          <a:xfrm>
            <a:off x="1042988" y="476250"/>
            <a:ext cx="7129462" cy="504825"/>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ru-RU" sz="1600" b="1" spc="-50" dirty="0">
              <a:latin typeface="Tahoma" pitchFamily="34" charset="0"/>
              <a:ea typeface="Tahoma" pitchFamily="34" charset="0"/>
              <a:cs typeface="Tahoma" pitchFamily="34" charset="0"/>
            </a:endParaRPr>
          </a:p>
        </p:txBody>
      </p:sp>
      <p:sp>
        <p:nvSpPr>
          <p:cNvPr id="6149" name="Rectangle 12"/>
          <p:cNvSpPr>
            <a:spLocks noChangeArrowheads="1"/>
          </p:cNvSpPr>
          <p:nvPr/>
        </p:nvSpPr>
        <p:spPr bwMode="auto">
          <a:xfrm>
            <a:off x="395536" y="260648"/>
            <a:ext cx="8748464" cy="646331"/>
          </a:xfrm>
          <a:prstGeom prst="rect">
            <a:avLst/>
          </a:prstGeom>
          <a:noFill/>
          <a:ln w="9525">
            <a:noFill/>
            <a:miter lim="800000"/>
            <a:headEnd/>
            <a:tailEnd/>
          </a:ln>
        </p:spPr>
        <p:txBody>
          <a:bodyPr wrap="square" anchor="ctr">
            <a:spAutoFit/>
          </a:bodyPr>
          <a:lstStyle/>
          <a:p>
            <a:pPr eaLnBrk="0" hangingPunct="0"/>
            <a:r>
              <a:rPr lang="ru-RU" sz="3600" dirty="0" smtClean="0">
                <a:solidFill>
                  <a:srgbClr val="000000"/>
                </a:solidFill>
                <a:latin typeface="Calibri" pitchFamily="34" charset="0"/>
                <a:cs typeface="Tahoma" pitchFamily="34" charset="0"/>
              </a:rPr>
              <a:t>Утверждённые ФГОС обучающихся с ОВЗ</a:t>
            </a:r>
            <a:endParaRPr lang="ru-RU" sz="3600" dirty="0">
              <a:solidFill>
                <a:srgbClr val="000000"/>
              </a:solidFill>
              <a:latin typeface="Calibri" pitchFamily="34" charset="0"/>
              <a:cs typeface="Tahoma" pitchFamily="34" charset="0"/>
            </a:endParaRPr>
          </a:p>
        </p:txBody>
      </p:sp>
      <p:sp>
        <p:nvSpPr>
          <p:cNvPr id="3" name="Полилиния 2"/>
          <p:cNvSpPr/>
          <p:nvPr/>
        </p:nvSpPr>
        <p:spPr>
          <a:xfrm>
            <a:off x="267955" y="1251074"/>
            <a:ext cx="4088027" cy="1281451"/>
          </a:xfrm>
          <a:custGeom>
            <a:avLst/>
            <a:gdLst>
              <a:gd name="connsiteX0" fmla="*/ 0 w 4088027"/>
              <a:gd name="connsiteY0" fmla="*/ 0 h 1281451"/>
              <a:gd name="connsiteX1" fmla="*/ 4088027 w 4088027"/>
              <a:gd name="connsiteY1" fmla="*/ 0 h 1281451"/>
              <a:gd name="connsiteX2" fmla="*/ 4088027 w 4088027"/>
              <a:gd name="connsiteY2" fmla="*/ 1281451 h 1281451"/>
              <a:gd name="connsiteX3" fmla="*/ 0 w 4088027"/>
              <a:gd name="connsiteY3" fmla="*/ 1281451 h 1281451"/>
              <a:gd name="connsiteX4" fmla="*/ 0 w 4088027"/>
              <a:gd name="connsiteY4" fmla="*/ 0 h 1281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027" h="1281451">
                <a:moveTo>
                  <a:pt x="0" y="0"/>
                </a:moveTo>
                <a:lnTo>
                  <a:pt x="4088027" y="0"/>
                </a:lnTo>
                <a:lnTo>
                  <a:pt x="4088027" y="1281451"/>
                </a:lnTo>
                <a:lnTo>
                  <a:pt x="0" y="1281451"/>
                </a:lnTo>
                <a:lnTo>
                  <a:pt x="0" y="0"/>
                </a:lnTo>
                <a:close/>
              </a:path>
            </a:pathLst>
          </a:custGeom>
          <a:solidFill>
            <a:srgbClr val="FFCF2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ru-RU" sz="2000" b="1" kern="1200" dirty="0" smtClean="0">
                <a:solidFill>
                  <a:schemeClr val="tx1"/>
                </a:solidFill>
              </a:rPr>
              <a:t>ФГОС начального общего образования</a:t>
            </a:r>
            <a:r>
              <a:rPr lang="en-US" sz="2000" b="1" kern="1200" dirty="0" smtClean="0">
                <a:solidFill>
                  <a:schemeClr val="tx1"/>
                </a:solidFill>
              </a:rPr>
              <a:t> </a:t>
            </a:r>
            <a:r>
              <a:rPr lang="ru-RU" sz="2000" b="1" kern="1200" dirty="0" smtClean="0">
                <a:solidFill>
                  <a:schemeClr val="tx1"/>
                </a:solidFill>
              </a:rPr>
              <a:t>для обучающихся с ОВЗ*</a:t>
            </a:r>
            <a:endParaRPr lang="ru-RU" sz="2000" kern="1200" dirty="0">
              <a:solidFill>
                <a:schemeClr val="tx1"/>
              </a:solidFill>
            </a:endParaRPr>
          </a:p>
        </p:txBody>
      </p:sp>
      <p:sp>
        <p:nvSpPr>
          <p:cNvPr id="4" name="Полилиния 3"/>
          <p:cNvSpPr/>
          <p:nvPr/>
        </p:nvSpPr>
        <p:spPr>
          <a:xfrm>
            <a:off x="267955" y="2532525"/>
            <a:ext cx="4088027" cy="3074399"/>
          </a:xfrm>
          <a:custGeom>
            <a:avLst/>
            <a:gdLst>
              <a:gd name="connsiteX0" fmla="*/ 0 w 4088027"/>
              <a:gd name="connsiteY0" fmla="*/ 0 h 3074399"/>
              <a:gd name="connsiteX1" fmla="*/ 4088027 w 4088027"/>
              <a:gd name="connsiteY1" fmla="*/ 0 h 3074399"/>
              <a:gd name="connsiteX2" fmla="*/ 4088027 w 4088027"/>
              <a:gd name="connsiteY2" fmla="*/ 3074399 h 3074399"/>
              <a:gd name="connsiteX3" fmla="*/ 0 w 4088027"/>
              <a:gd name="connsiteY3" fmla="*/ 3074399 h 3074399"/>
              <a:gd name="connsiteX4" fmla="*/ 0 w 4088027"/>
              <a:gd name="connsiteY4" fmla="*/ 0 h 3074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027" h="3074399">
                <a:moveTo>
                  <a:pt x="0" y="0"/>
                </a:moveTo>
                <a:lnTo>
                  <a:pt x="4088027" y="0"/>
                </a:lnTo>
                <a:lnTo>
                  <a:pt x="4088027" y="3074399"/>
                </a:lnTo>
                <a:lnTo>
                  <a:pt x="0" y="3074399"/>
                </a:lnTo>
                <a:lnTo>
                  <a:pt x="0" y="0"/>
                </a:lnTo>
                <a:close/>
              </a:path>
            </a:pathLst>
          </a:custGeom>
          <a:ln>
            <a:noFill/>
          </a:ln>
        </p:spPr>
        <p:style>
          <a:lnRef idx="2">
            <a:scrgbClr r="0" g="0" b="0"/>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ru-RU" sz="2000" kern="1200" dirty="0" smtClean="0"/>
              <a:t>глухие, слабослышащие, позднооглохшие</a:t>
            </a:r>
            <a:endParaRPr lang="ru-RU" sz="2000" kern="1200" dirty="0"/>
          </a:p>
          <a:p>
            <a:pPr marL="228600" lvl="1" indent="-228600" algn="l" defTabSz="889000" rtl="0">
              <a:lnSpc>
                <a:spcPct val="90000"/>
              </a:lnSpc>
              <a:spcBef>
                <a:spcPct val="0"/>
              </a:spcBef>
              <a:spcAft>
                <a:spcPct val="15000"/>
              </a:spcAft>
              <a:buChar char="••"/>
            </a:pPr>
            <a:r>
              <a:rPr lang="ru-RU" sz="2000" kern="1200" dirty="0" smtClean="0"/>
              <a:t>слепые, слабовидящие</a:t>
            </a:r>
            <a:endParaRPr lang="ru-RU" sz="2000" kern="1200" dirty="0"/>
          </a:p>
          <a:p>
            <a:pPr marL="228600" lvl="1" indent="-228600" algn="l" defTabSz="889000" rtl="0">
              <a:lnSpc>
                <a:spcPct val="90000"/>
              </a:lnSpc>
              <a:spcBef>
                <a:spcPct val="0"/>
              </a:spcBef>
              <a:spcAft>
                <a:spcPct val="15000"/>
              </a:spcAft>
              <a:buChar char="••"/>
            </a:pPr>
            <a:r>
              <a:rPr lang="ru-RU" sz="2000" kern="1200" dirty="0" smtClean="0"/>
              <a:t>с тяжёлыми нарушениями речи</a:t>
            </a:r>
            <a:endParaRPr lang="ru-RU" sz="2000" kern="1200" dirty="0"/>
          </a:p>
          <a:p>
            <a:pPr marL="228600" lvl="1" indent="-228600" algn="l" defTabSz="889000" rtl="0">
              <a:lnSpc>
                <a:spcPct val="90000"/>
              </a:lnSpc>
              <a:spcBef>
                <a:spcPct val="0"/>
              </a:spcBef>
              <a:spcAft>
                <a:spcPct val="15000"/>
              </a:spcAft>
              <a:buChar char="••"/>
            </a:pPr>
            <a:r>
              <a:rPr lang="ru-RU" sz="2000" kern="1200" dirty="0" smtClean="0"/>
              <a:t>с нарушениями ОДА</a:t>
            </a:r>
            <a:endParaRPr lang="ru-RU" sz="2000" kern="1200" dirty="0"/>
          </a:p>
          <a:p>
            <a:pPr marL="228600" lvl="1" indent="-228600" algn="l" defTabSz="889000" rtl="0">
              <a:lnSpc>
                <a:spcPct val="90000"/>
              </a:lnSpc>
              <a:spcBef>
                <a:spcPct val="0"/>
              </a:spcBef>
              <a:spcAft>
                <a:spcPct val="15000"/>
              </a:spcAft>
              <a:buChar char="••"/>
            </a:pPr>
            <a:r>
              <a:rPr lang="ru-RU" sz="2000" kern="1200" dirty="0" smtClean="0"/>
              <a:t>с задержкой психического развития</a:t>
            </a:r>
            <a:endParaRPr lang="ru-RU" sz="2000" kern="1200" dirty="0"/>
          </a:p>
          <a:p>
            <a:pPr marL="228600" lvl="1" indent="-228600" algn="l" defTabSz="889000" rtl="0">
              <a:lnSpc>
                <a:spcPct val="90000"/>
              </a:lnSpc>
              <a:spcBef>
                <a:spcPct val="0"/>
              </a:spcBef>
              <a:spcAft>
                <a:spcPct val="15000"/>
              </a:spcAft>
              <a:buChar char="••"/>
            </a:pPr>
            <a:r>
              <a:rPr lang="ru-RU" sz="2000" kern="1200" dirty="0" smtClean="0"/>
              <a:t>с РАС</a:t>
            </a:r>
            <a:endParaRPr lang="ru-RU" sz="2000" kern="1200" dirty="0"/>
          </a:p>
          <a:p>
            <a:pPr marL="228600" lvl="1" indent="-228600" algn="l" defTabSz="889000" rtl="0">
              <a:lnSpc>
                <a:spcPct val="90000"/>
              </a:lnSpc>
              <a:spcBef>
                <a:spcPct val="0"/>
              </a:spcBef>
              <a:spcAft>
                <a:spcPct val="15000"/>
              </a:spcAft>
              <a:buChar char="••"/>
            </a:pPr>
            <a:r>
              <a:rPr lang="ru-RU" sz="2000" kern="1200" dirty="0" smtClean="0"/>
              <a:t>со сложными дефектами</a:t>
            </a:r>
            <a:endParaRPr lang="ru-RU" sz="2000" kern="1200" dirty="0"/>
          </a:p>
        </p:txBody>
      </p:sp>
      <p:sp>
        <p:nvSpPr>
          <p:cNvPr id="6" name="Полилиния 5"/>
          <p:cNvSpPr/>
          <p:nvPr/>
        </p:nvSpPr>
        <p:spPr>
          <a:xfrm>
            <a:off x="4788005" y="1251074"/>
            <a:ext cx="4088027" cy="1281451"/>
          </a:xfrm>
          <a:custGeom>
            <a:avLst/>
            <a:gdLst>
              <a:gd name="connsiteX0" fmla="*/ 0 w 4088027"/>
              <a:gd name="connsiteY0" fmla="*/ 0 h 1281451"/>
              <a:gd name="connsiteX1" fmla="*/ 4088027 w 4088027"/>
              <a:gd name="connsiteY1" fmla="*/ 0 h 1281451"/>
              <a:gd name="connsiteX2" fmla="*/ 4088027 w 4088027"/>
              <a:gd name="connsiteY2" fmla="*/ 1281451 h 1281451"/>
              <a:gd name="connsiteX3" fmla="*/ 0 w 4088027"/>
              <a:gd name="connsiteY3" fmla="*/ 1281451 h 1281451"/>
              <a:gd name="connsiteX4" fmla="*/ 0 w 4088027"/>
              <a:gd name="connsiteY4" fmla="*/ 0 h 12814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027" h="1281451">
                <a:moveTo>
                  <a:pt x="0" y="0"/>
                </a:moveTo>
                <a:lnTo>
                  <a:pt x="4088027" y="0"/>
                </a:lnTo>
                <a:lnTo>
                  <a:pt x="4088027" y="1281451"/>
                </a:lnTo>
                <a:lnTo>
                  <a:pt x="0" y="1281451"/>
                </a:lnTo>
                <a:lnTo>
                  <a:pt x="0" y="0"/>
                </a:lnTo>
                <a:close/>
              </a:path>
            </a:pathLst>
          </a:custGeom>
          <a:solidFill>
            <a:srgbClr val="FFCF2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42240" tIns="81280" rIns="142240" bIns="81280" numCol="1" spcCol="1270" anchor="ctr" anchorCtr="0">
            <a:noAutofit/>
          </a:bodyPr>
          <a:lstStyle/>
          <a:p>
            <a:pPr lvl="0" algn="ctr" defTabSz="889000" rtl="0">
              <a:lnSpc>
                <a:spcPct val="90000"/>
              </a:lnSpc>
              <a:spcBef>
                <a:spcPct val="0"/>
              </a:spcBef>
              <a:spcAft>
                <a:spcPct val="35000"/>
              </a:spcAft>
            </a:pPr>
            <a:r>
              <a:rPr lang="ru-RU" sz="2000" b="1" kern="1200" dirty="0" smtClean="0">
                <a:solidFill>
                  <a:schemeClr val="tx1"/>
                </a:solidFill>
              </a:rPr>
              <a:t>ФГОС образования для обучающихся с умственной отсталостью (интеллектуальными нарушениями) **</a:t>
            </a:r>
            <a:endParaRPr lang="ru-RU" sz="2000" kern="1200" dirty="0">
              <a:solidFill>
                <a:schemeClr val="tx1"/>
              </a:solidFill>
            </a:endParaRPr>
          </a:p>
        </p:txBody>
      </p:sp>
      <p:sp>
        <p:nvSpPr>
          <p:cNvPr id="8" name="Полилиния 7"/>
          <p:cNvSpPr/>
          <p:nvPr/>
        </p:nvSpPr>
        <p:spPr>
          <a:xfrm>
            <a:off x="4788005" y="2532525"/>
            <a:ext cx="4088027" cy="3074399"/>
          </a:xfrm>
          <a:custGeom>
            <a:avLst/>
            <a:gdLst>
              <a:gd name="connsiteX0" fmla="*/ 0 w 4088027"/>
              <a:gd name="connsiteY0" fmla="*/ 0 h 3074399"/>
              <a:gd name="connsiteX1" fmla="*/ 4088027 w 4088027"/>
              <a:gd name="connsiteY1" fmla="*/ 0 h 3074399"/>
              <a:gd name="connsiteX2" fmla="*/ 4088027 w 4088027"/>
              <a:gd name="connsiteY2" fmla="*/ 3074399 h 3074399"/>
              <a:gd name="connsiteX3" fmla="*/ 0 w 4088027"/>
              <a:gd name="connsiteY3" fmla="*/ 3074399 h 3074399"/>
              <a:gd name="connsiteX4" fmla="*/ 0 w 4088027"/>
              <a:gd name="connsiteY4" fmla="*/ 0 h 30743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8027" h="3074399">
                <a:moveTo>
                  <a:pt x="0" y="0"/>
                </a:moveTo>
                <a:lnTo>
                  <a:pt x="4088027" y="0"/>
                </a:lnTo>
                <a:lnTo>
                  <a:pt x="4088027" y="3074399"/>
                </a:lnTo>
                <a:lnTo>
                  <a:pt x="0" y="3074399"/>
                </a:lnTo>
                <a:lnTo>
                  <a:pt x="0" y="0"/>
                </a:lnTo>
                <a:close/>
              </a:path>
            </a:pathLst>
          </a:custGeom>
          <a:ln>
            <a:noFill/>
          </a:ln>
        </p:spPr>
        <p:style>
          <a:lnRef idx="2">
            <a:scrgbClr r="0" g="0" b="0"/>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ru-RU" sz="2000" kern="1200" dirty="0" smtClean="0"/>
              <a:t>с лёгкой УО</a:t>
            </a:r>
            <a:endParaRPr lang="ru-RU" sz="2000" kern="1200" dirty="0"/>
          </a:p>
          <a:p>
            <a:pPr marL="228600" lvl="1" indent="-228600" algn="l" defTabSz="889000" rtl="0">
              <a:lnSpc>
                <a:spcPct val="90000"/>
              </a:lnSpc>
              <a:spcBef>
                <a:spcPct val="0"/>
              </a:spcBef>
              <a:spcAft>
                <a:spcPct val="15000"/>
              </a:spcAft>
              <a:buChar char="••"/>
            </a:pPr>
            <a:r>
              <a:rPr lang="ru-RU" sz="2000" kern="1200" dirty="0" smtClean="0"/>
              <a:t>с умеренной УО</a:t>
            </a:r>
            <a:endParaRPr lang="ru-RU" sz="2000" kern="1200" dirty="0"/>
          </a:p>
          <a:p>
            <a:pPr marL="228600" lvl="1" indent="-228600" algn="l" defTabSz="889000" rtl="0">
              <a:lnSpc>
                <a:spcPct val="90000"/>
              </a:lnSpc>
              <a:spcBef>
                <a:spcPct val="0"/>
              </a:spcBef>
              <a:spcAft>
                <a:spcPct val="15000"/>
              </a:spcAft>
              <a:buChar char="••"/>
            </a:pPr>
            <a:r>
              <a:rPr lang="ru-RU" sz="2000" kern="1200" dirty="0" smtClean="0"/>
              <a:t>с тяжёлой и глубокой УО</a:t>
            </a:r>
            <a:endParaRPr lang="ru-RU" sz="2000" kern="1200" dirty="0"/>
          </a:p>
          <a:p>
            <a:pPr marL="228600" lvl="1" indent="-228600" algn="l" defTabSz="889000" rtl="0">
              <a:lnSpc>
                <a:spcPct val="90000"/>
              </a:lnSpc>
              <a:spcBef>
                <a:spcPct val="0"/>
              </a:spcBef>
              <a:spcAft>
                <a:spcPct val="15000"/>
              </a:spcAft>
              <a:buChar char="••"/>
            </a:pPr>
            <a:r>
              <a:rPr lang="ru-RU" sz="2000" kern="1200" dirty="0" smtClean="0"/>
              <a:t>с тяжёлыми и множественными нарушениями развития</a:t>
            </a:r>
            <a:endParaRPr lang="ru-RU" sz="2000" kern="1200" dirty="0"/>
          </a:p>
          <a:p>
            <a:pPr marL="228600" lvl="1" indent="-228600" algn="l" defTabSz="889000" rtl="0">
              <a:lnSpc>
                <a:spcPct val="90000"/>
              </a:lnSpc>
              <a:spcBef>
                <a:spcPct val="0"/>
              </a:spcBef>
              <a:spcAft>
                <a:spcPct val="15000"/>
              </a:spcAft>
              <a:buChar char="••"/>
            </a:pPr>
            <a:endParaRPr lang="ru-RU" sz="2000" kern="1200" dirty="0"/>
          </a:p>
          <a:p>
            <a:pPr marL="0" lvl="1" algn="ctr" defTabSz="889000" rtl="0">
              <a:lnSpc>
                <a:spcPct val="90000"/>
              </a:lnSpc>
              <a:spcBef>
                <a:spcPct val="0"/>
              </a:spcBef>
              <a:spcAft>
                <a:spcPct val="15000"/>
              </a:spcAft>
            </a:pPr>
            <a:r>
              <a:rPr lang="ru-RU" sz="2000" b="1" kern="1200" dirty="0" smtClean="0">
                <a:solidFill>
                  <a:schemeClr val="tx2">
                    <a:lumMod val="75000"/>
                  </a:schemeClr>
                </a:solidFill>
              </a:rPr>
              <a:t>на весь период обучения</a:t>
            </a:r>
            <a:endParaRPr lang="ru-RU" sz="2000" b="1" kern="1200" dirty="0">
              <a:solidFill>
                <a:schemeClr val="tx2">
                  <a:lumMod val="75000"/>
                </a:schemeClr>
              </a:solidFill>
            </a:endParaRPr>
          </a:p>
          <a:p>
            <a:pPr marL="228600" lvl="1" indent="-228600" algn="l" defTabSz="889000" rtl="0">
              <a:lnSpc>
                <a:spcPct val="90000"/>
              </a:lnSpc>
              <a:spcBef>
                <a:spcPct val="0"/>
              </a:spcBef>
              <a:spcAft>
                <a:spcPct val="15000"/>
              </a:spcAft>
              <a:buChar char="••"/>
            </a:pPr>
            <a:endParaRPr lang="ru-RU" sz="2000" b="1" kern="1200" dirty="0"/>
          </a:p>
        </p:txBody>
      </p:sp>
      <p:sp>
        <p:nvSpPr>
          <p:cNvPr id="10" name="TextBox 9"/>
          <p:cNvSpPr txBox="1"/>
          <p:nvPr/>
        </p:nvSpPr>
        <p:spPr>
          <a:xfrm>
            <a:off x="179512" y="5792777"/>
            <a:ext cx="8892480" cy="969496"/>
          </a:xfrm>
          <a:prstGeom prst="rect">
            <a:avLst/>
          </a:prstGeom>
          <a:noFill/>
        </p:spPr>
        <p:txBody>
          <a:bodyPr wrap="square" rtlCol="0">
            <a:spAutoFit/>
          </a:bodyPr>
          <a:lstStyle/>
          <a:p>
            <a:pPr fontAlgn="base">
              <a:spcAft>
                <a:spcPts val="600"/>
              </a:spcAft>
            </a:pPr>
            <a:r>
              <a:rPr lang="ru-RU" sz="1300" dirty="0" smtClean="0"/>
              <a:t>*Приказ </a:t>
            </a:r>
            <a:r>
              <a:rPr lang="ru-RU" sz="1300" dirty="0" err="1" smtClean="0"/>
              <a:t>Минобрнауки</a:t>
            </a:r>
            <a:r>
              <a:rPr lang="ru-RU" sz="1300" dirty="0" smtClean="0"/>
              <a:t> России от 19.12.14 N 1598 «Об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a:t>
            </a:r>
          </a:p>
          <a:p>
            <a:pPr fontAlgn="base"/>
            <a:r>
              <a:rPr lang="ru-RU" sz="1300" dirty="0" smtClean="0"/>
              <a:t>**Приказ </a:t>
            </a:r>
            <a:r>
              <a:rPr lang="ru-RU" sz="1300" dirty="0" err="1" smtClean="0"/>
              <a:t>Минобрнауки</a:t>
            </a:r>
            <a:r>
              <a:rPr lang="ru-RU" sz="1300" dirty="0" smtClean="0"/>
              <a:t> России от 19.12.14 N 1599 «Об утверждении Федерального государственного образовательного стандарта обучающихся с умственной отсталостью (интеллектуальными нарушениями)»</a:t>
            </a:r>
            <a:endParaRPr lang="ru-RU" sz="130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143000"/>
          </a:xfrm>
        </p:spPr>
        <p:txBody>
          <a:bodyPr>
            <a:normAutofit/>
          </a:bodyPr>
          <a:lstStyle/>
          <a:p>
            <a:pPr algn="l"/>
            <a:r>
              <a:rPr lang="ru-RU" sz="3600" dirty="0" smtClean="0"/>
              <a:t>Организационное обеспечение</a:t>
            </a:r>
            <a:endParaRPr lang="ru-RU" sz="3600" dirty="0"/>
          </a:p>
        </p:txBody>
      </p:sp>
      <p:sp>
        <p:nvSpPr>
          <p:cNvPr id="3" name="Содержимое 2"/>
          <p:cNvSpPr>
            <a:spLocks noGrp="1"/>
          </p:cNvSpPr>
          <p:nvPr>
            <p:ph idx="1"/>
          </p:nvPr>
        </p:nvSpPr>
        <p:spPr>
          <a:xfrm>
            <a:off x="457200" y="1268760"/>
            <a:ext cx="8229600" cy="5328592"/>
          </a:xfrm>
        </p:spPr>
        <p:txBody>
          <a:bodyPr>
            <a:noAutofit/>
          </a:bodyPr>
          <a:lstStyle/>
          <a:p>
            <a:pPr>
              <a:spcBef>
                <a:spcPts val="0"/>
              </a:spcBef>
              <a:spcAft>
                <a:spcPts val="600"/>
              </a:spcAft>
              <a:buNone/>
            </a:pPr>
            <a:r>
              <a:rPr lang="ru-RU" sz="2400" b="1" dirty="0" smtClean="0"/>
              <a:t>Первоочередные задачи:</a:t>
            </a:r>
          </a:p>
          <a:p>
            <a:pPr>
              <a:spcBef>
                <a:spcPts val="0"/>
              </a:spcBef>
              <a:buClr>
                <a:srgbClr val="FFCF20"/>
              </a:buClr>
            </a:pPr>
            <a:r>
              <a:rPr lang="ru-RU" sz="2000" dirty="0" smtClean="0"/>
              <a:t>Выбор </a:t>
            </a:r>
            <a:r>
              <a:rPr lang="ru-RU" sz="2000" b="1" dirty="0" smtClean="0">
                <a:solidFill>
                  <a:schemeClr val="tx2">
                    <a:lumMod val="75000"/>
                  </a:schemeClr>
                </a:solidFill>
              </a:rPr>
              <a:t>оптимальных моделей </a:t>
            </a:r>
            <a:r>
              <a:rPr lang="ru-RU" sz="2000" dirty="0" smtClean="0"/>
              <a:t>распределения обучающихся по образовательным организациям:</a:t>
            </a:r>
          </a:p>
          <a:p>
            <a:pPr lvl="1">
              <a:spcBef>
                <a:spcPts val="0"/>
              </a:spcBef>
              <a:buClr>
                <a:srgbClr val="FFCF20"/>
              </a:buClr>
            </a:pPr>
            <a:r>
              <a:rPr kumimoji="1" lang="ru-RU" sz="1600" i="1" dirty="0"/>
              <a:t>м</a:t>
            </a:r>
            <a:r>
              <a:rPr kumimoji="1" lang="ru-RU" sz="1600" i="1" dirty="0" smtClean="0"/>
              <a:t>ассовые классы общеобразовательных организаций</a:t>
            </a:r>
          </a:p>
          <a:p>
            <a:pPr lvl="1">
              <a:spcBef>
                <a:spcPts val="0"/>
              </a:spcBef>
              <a:buClr>
                <a:srgbClr val="FFCF20"/>
              </a:buClr>
            </a:pPr>
            <a:r>
              <a:rPr kumimoji="1" lang="ru-RU" sz="1600" i="1" dirty="0"/>
              <a:t>с</a:t>
            </a:r>
            <a:r>
              <a:rPr kumimoji="1" lang="ru-RU" sz="1600" i="1" dirty="0" smtClean="0"/>
              <a:t>пециальные (коррекционные) классы (группы) в общеобразовательных организациях</a:t>
            </a:r>
          </a:p>
          <a:p>
            <a:pPr lvl="1">
              <a:spcBef>
                <a:spcPts val="0"/>
              </a:spcBef>
              <a:buClr>
                <a:srgbClr val="FFCF20"/>
              </a:buClr>
            </a:pPr>
            <a:r>
              <a:rPr kumimoji="1" lang="ru-RU" sz="1600" i="1" dirty="0"/>
              <a:t>с</a:t>
            </a:r>
            <a:r>
              <a:rPr kumimoji="1" lang="ru-RU" sz="1600" i="1" dirty="0" smtClean="0"/>
              <a:t>пециальные коррекционные образовательные организации</a:t>
            </a:r>
          </a:p>
          <a:p>
            <a:pPr lvl="1">
              <a:spcBef>
                <a:spcPts val="0"/>
              </a:spcBef>
              <a:buClr>
                <a:srgbClr val="FFCF20"/>
              </a:buClr>
            </a:pPr>
            <a:r>
              <a:rPr kumimoji="1" lang="ru-RU" sz="1600" i="1" dirty="0"/>
              <a:t>о</a:t>
            </a:r>
            <a:r>
              <a:rPr kumimoji="1" lang="ru-RU" sz="1600" i="1" dirty="0" smtClean="0"/>
              <a:t>бучение на дому</a:t>
            </a:r>
          </a:p>
          <a:p>
            <a:pPr lvl="1">
              <a:spcBef>
                <a:spcPts val="0"/>
              </a:spcBef>
              <a:spcAft>
                <a:spcPts val="600"/>
              </a:spcAft>
              <a:buClr>
                <a:srgbClr val="FFCF20"/>
              </a:buClr>
            </a:pPr>
            <a:r>
              <a:rPr kumimoji="1" lang="ru-RU" sz="1600" i="1" dirty="0"/>
              <a:t>с</a:t>
            </a:r>
            <a:r>
              <a:rPr kumimoji="1" lang="ru-RU" sz="1600" i="1" dirty="0" smtClean="0"/>
              <a:t>труктурные подразделения образовательных организаций в стационарах медучреждений</a:t>
            </a:r>
          </a:p>
          <a:p>
            <a:pPr>
              <a:spcBef>
                <a:spcPts val="0"/>
              </a:spcBef>
              <a:spcAft>
                <a:spcPts val="600"/>
              </a:spcAft>
              <a:buClr>
                <a:srgbClr val="FFCF20"/>
              </a:buClr>
            </a:pPr>
            <a:r>
              <a:rPr lang="ru-RU" sz="2000" dirty="0" smtClean="0"/>
              <a:t>Подготовка </a:t>
            </a:r>
            <a:r>
              <a:rPr lang="ru-RU" sz="2000" b="1" dirty="0" smtClean="0">
                <a:solidFill>
                  <a:schemeClr val="tx2">
                    <a:lumMod val="75000"/>
                  </a:schemeClr>
                </a:solidFill>
              </a:rPr>
              <a:t>«дорожной карты» </a:t>
            </a:r>
            <a:r>
              <a:rPr lang="ru-RU" sz="2000" dirty="0" smtClean="0"/>
              <a:t>по доведению образовательных организаций до готовности к работе в соответствии с требованиями ФГОС обучающихся с ОВЗ</a:t>
            </a:r>
          </a:p>
          <a:p>
            <a:pPr>
              <a:spcBef>
                <a:spcPts val="0"/>
              </a:spcBef>
              <a:buClr>
                <a:srgbClr val="FFCF20"/>
              </a:buClr>
            </a:pPr>
            <a:r>
              <a:rPr lang="ru-RU" sz="2000" b="1" dirty="0" smtClean="0">
                <a:solidFill>
                  <a:schemeClr val="tx2">
                    <a:lumMod val="75000"/>
                  </a:schemeClr>
                </a:solidFill>
              </a:rPr>
              <a:t>Перераспределение ресурсов</a:t>
            </a:r>
            <a:r>
              <a:rPr lang="ru-RU" sz="2000" dirty="0" smtClean="0"/>
              <a:t> в организациях для более эффективного их использования:</a:t>
            </a:r>
          </a:p>
          <a:p>
            <a:pPr lvl="1">
              <a:spcBef>
                <a:spcPts val="0"/>
              </a:spcBef>
              <a:buClr>
                <a:srgbClr val="FFCF20"/>
              </a:buClr>
            </a:pPr>
            <a:r>
              <a:rPr lang="ru-RU" sz="1600" i="1" dirty="0"/>
              <a:t>о</a:t>
            </a:r>
            <a:r>
              <a:rPr lang="ru-RU" sz="1600" i="1" dirty="0" smtClean="0"/>
              <a:t>бщеобразовательные организации</a:t>
            </a:r>
          </a:p>
          <a:p>
            <a:pPr lvl="1">
              <a:spcBef>
                <a:spcPts val="0"/>
              </a:spcBef>
              <a:buClr>
                <a:srgbClr val="FFCF20"/>
              </a:buClr>
            </a:pPr>
            <a:r>
              <a:rPr lang="ru-RU" sz="1600" i="1" dirty="0"/>
              <a:t>о</a:t>
            </a:r>
            <a:r>
              <a:rPr lang="ru-RU" sz="1600" i="1" dirty="0" smtClean="0"/>
              <a:t>рганизации дополнительного образования</a:t>
            </a:r>
          </a:p>
          <a:p>
            <a:pPr lvl="1">
              <a:spcBef>
                <a:spcPts val="0"/>
              </a:spcBef>
              <a:buClr>
                <a:srgbClr val="FFCF20"/>
              </a:buClr>
            </a:pPr>
            <a:r>
              <a:rPr lang="ru-RU" sz="1600" i="1" dirty="0"/>
              <a:t>ц</a:t>
            </a:r>
            <a:r>
              <a:rPr lang="ru-RU" sz="1600" i="1" dirty="0" smtClean="0"/>
              <a:t>ентр дистанционного образования детей-инвалидов</a:t>
            </a:r>
          </a:p>
          <a:p>
            <a:pPr>
              <a:spcBef>
                <a:spcPts val="0"/>
              </a:spcBef>
            </a:pPr>
            <a:endParaRPr lang="ru-RU" sz="2000" dirty="0" smtClean="0"/>
          </a:p>
          <a:p>
            <a:pPr>
              <a:spcBef>
                <a:spcPts val="0"/>
              </a:spcBef>
            </a:pPr>
            <a:endParaRPr lang="ru-RU" sz="20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dirty="0" smtClean="0"/>
              <a:t>Центр дистанционного образования детей-инвалидов. Оптимизация работы*</a:t>
            </a:r>
            <a:endParaRPr lang="ru-RU" sz="3600" dirty="0"/>
          </a:p>
        </p:txBody>
      </p:sp>
      <p:sp>
        <p:nvSpPr>
          <p:cNvPr id="3" name="Содержимое 2"/>
          <p:cNvSpPr>
            <a:spLocks noGrp="1"/>
          </p:cNvSpPr>
          <p:nvPr>
            <p:ph idx="1"/>
          </p:nvPr>
        </p:nvSpPr>
        <p:spPr>
          <a:xfrm>
            <a:off x="251520" y="1816225"/>
            <a:ext cx="8784976" cy="3628999"/>
          </a:xfrm>
        </p:spPr>
        <p:txBody>
          <a:bodyPr>
            <a:noAutofit/>
          </a:bodyPr>
          <a:lstStyle/>
          <a:p>
            <a:pPr>
              <a:spcBef>
                <a:spcPts val="0"/>
              </a:spcBef>
              <a:spcAft>
                <a:spcPts val="600"/>
              </a:spcAft>
              <a:buClr>
                <a:srgbClr val="FFCF20"/>
              </a:buClr>
            </a:pPr>
            <a:r>
              <a:rPr lang="ru-RU" sz="2200" dirty="0" smtClean="0"/>
              <a:t>Организация </a:t>
            </a:r>
            <a:r>
              <a:rPr lang="ru-RU" sz="2200" b="1" dirty="0" smtClean="0">
                <a:solidFill>
                  <a:schemeClr val="tx2">
                    <a:lumMod val="75000"/>
                  </a:schemeClr>
                </a:solidFill>
              </a:rPr>
              <a:t>курсов повышения квалификации </a:t>
            </a:r>
            <a:r>
              <a:rPr lang="ru-RU" sz="2200" dirty="0" smtClean="0"/>
              <a:t>работников образования по направлению реализации ФГОС обучающихся с ОВЗ</a:t>
            </a:r>
          </a:p>
          <a:p>
            <a:pPr>
              <a:spcBef>
                <a:spcPts val="0"/>
              </a:spcBef>
              <a:spcAft>
                <a:spcPts val="600"/>
              </a:spcAft>
              <a:buClr>
                <a:srgbClr val="FFCF20"/>
              </a:buClr>
            </a:pPr>
            <a:r>
              <a:rPr lang="ru-RU" sz="2200" b="1" dirty="0" smtClean="0">
                <a:solidFill>
                  <a:schemeClr val="tx2">
                    <a:lumMod val="75000"/>
                  </a:schemeClr>
                </a:solidFill>
              </a:rPr>
              <a:t>Методическая поддержка </a:t>
            </a:r>
            <a:r>
              <a:rPr lang="ru-RU" sz="2200" dirty="0" smtClean="0"/>
              <a:t>по вопросам реализации АООП</a:t>
            </a:r>
          </a:p>
          <a:p>
            <a:pPr>
              <a:spcBef>
                <a:spcPts val="0"/>
              </a:spcBef>
              <a:spcAft>
                <a:spcPts val="600"/>
              </a:spcAft>
              <a:buClr>
                <a:srgbClr val="FFCF20"/>
              </a:buClr>
            </a:pPr>
            <a:r>
              <a:rPr lang="ru-RU" sz="2200" b="1" dirty="0" smtClean="0">
                <a:solidFill>
                  <a:schemeClr val="tx2">
                    <a:lumMod val="75000"/>
                  </a:schemeClr>
                </a:solidFill>
              </a:rPr>
              <a:t>Дополнительное образование </a:t>
            </a:r>
            <a:r>
              <a:rPr lang="ru-RU" sz="2200" dirty="0" smtClean="0"/>
              <a:t>детей с ОВЗ</a:t>
            </a:r>
          </a:p>
          <a:p>
            <a:pPr marL="342900" lvl="1" indent="-342900">
              <a:spcBef>
                <a:spcPts val="0"/>
              </a:spcBef>
              <a:spcAft>
                <a:spcPts val="600"/>
              </a:spcAft>
              <a:buClr>
                <a:srgbClr val="FFCF20"/>
              </a:buClr>
              <a:buFont typeface="Arial" pitchFamily="34" charset="0"/>
              <a:buChar char="•"/>
            </a:pPr>
            <a:r>
              <a:rPr lang="ru-RU" sz="2200" b="1" dirty="0" smtClean="0">
                <a:solidFill>
                  <a:schemeClr val="tx2">
                    <a:lumMod val="75000"/>
                  </a:schemeClr>
                </a:solidFill>
              </a:rPr>
              <a:t>Мониторинг и аналитика </a:t>
            </a:r>
            <a:r>
              <a:rPr lang="ru-RU" sz="2200" dirty="0" smtClean="0"/>
              <a:t>введения ФГОС в РД</a:t>
            </a:r>
          </a:p>
          <a:p>
            <a:pPr>
              <a:spcBef>
                <a:spcPts val="0"/>
              </a:spcBef>
              <a:buClr>
                <a:srgbClr val="FFCF20"/>
              </a:buClr>
            </a:pPr>
            <a:r>
              <a:rPr lang="ru-RU" sz="2200" dirty="0" smtClean="0"/>
              <a:t>Использование ресурсной базы центра для решения задач </a:t>
            </a:r>
            <a:r>
              <a:rPr lang="ru-RU" sz="2200" b="1" dirty="0" smtClean="0">
                <a:solidFill>
                  <a:schemeClr val="tx2">
                    <a:lumMod val="75000"/>
                  </a:schemeClr>
                </a:solidFill>
              </a:rPr>
              <a:t>поддержания образовательных потребностей </a:t>
            </a:r>
            <a:r>
              <a:rPr lang="ru-RU" sz="2200" dirty="0" smtClean="0"/>
              <a:t>обучающихся образовательных организаций </a:t>
            </a:r>
            <a:r>
              <a:rPr lang="ru-RU" sz="2200" dirty="0" smtClean="0"/>
              <a:t>субъекта РФ</a:t>
            </a:r>
            <a:r>
              <a:rPr lang="ru-RU" sz="2200" dirty="0" smtClean="0"/>
              <a:t>, </a:t>
            </a:r>
            <a:r>
              <a:rPr lang="ru-RU" sz="2200" dirty="0" smtClean="0"/>
              <a:t>в том числе с целью максимально полной социализации детей с ОВЗ</a:t>
            </a:r>
          </a:p>
        </p:txBody>
      </p:sp>
      <p:sp>
        <p:nvSpPr>
          <p:cNvPr id="4" name="Прямоугольник 3"/>
          <p:cNvSpPr/>
          <p:nvPr/>
        </p:nvSpPr>
        <p:spPr>
          <a:xfrm>
            <a:off x="251520" y="5428381"/>
            <a:ext cx="8640960" cy="1384995"/>
          </a:xfrm>
          <a:prstGeom prst="rect">
            <a:avLst/>
          </a:prstGeom>
          <a:ln w="28575">
            <a:solidFill>
              <a:srgbClr val="FFCF20"/>
            </a:solidFill>
          </a:ln>
        </p:spPr>
        <p:txBody>
          <a:bodyPr wrap="square">
            <a:spAutoFit/>
          </a:bodyPr>
          <a:lstStyle/>
          <a:p>
            <a:r>
              <a:rPr lang="ru-RU" sz="1400" dirty="0" smtClean="0"/>
              <a:t>*«В системе образования должны быть созданы условия для комплексного взаимодействия организаций, обеспечивающие возможность восполнения недостающих кадровых ресурсов, ведения постоянной методической поддержки, получения оперативных консультаций по вопросам реализации АООП, использования инновационного опыта других организаций, проведения комплексных мониторинговых исследований результатов образовательного процесса и эффективности инноваций». Приказ об утверждении ФГОС обучающихся с умственной отсталостью (интеллектуальными нарушениями) от 19.12.14, п. 3.4.5</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dirty="0" smtClean="0"/>
              <a:t>Направления работы по обеспечению реализации ФГОС обучающихся с ОВЗ</a:t>
            </a:r>
            <a:endParaRPr lang="ru-RU" sz="3600" dirty="0"/>
          </a:p>
        </p:txBody>
      </p:sp>
      <p:sp>
        <p:nvSpPr>
          <p:cNvPr id="5" name="Содержимое 4"/>
          <p:cNvSpPr>
            <a:spLocks noGrp="1"/>
          </p:cNvSpPr>
          <p:nvPr>
            <p:ph idx="1"/>
          </p:nvPr>
        </p:nvSpPr>
        <p:spPr/>
        <p:txBody>
          <a:bodyPr>
            <a:normAutofit/>
          </a:bodyPr>
          <a:lstStyle/>
          <a:p>
            <a:pPr marL="285750" indent="-285750">
              <a:defRPr/>
            </a:pPr>
            <a:r>
              <a:rPr lang="ru-RU" dirty="0" smtClean="0">
                <a:solidFill>
                  <a:schemeClr val="bg1">
                    <a:lumMod val="65000"/>
                  </a:schemeClr>
                </a:solidFill>
              </a:rPr>
              <a:t>Аналитическое</a:t>
            </a:r>
          </a:p>
          <a:p>
            <a:pPr marL="285750" indent="-285750">
              <a:defRPr/>
            </a:pPr>
            <a:r>
              <a:rPr lang="ru-RU" dirty="0" smtClean="0">
                <a:solidFill>
                  <a:schemeClr val="bg1">
                    <a:lumMod val="65000"/>
                  </a:schemeClr>
                </a:solidFill>
              </a:rPr>
              <a:t>Нормативно-правовое и методическое</a:t>
            </a:r>
          </a:p>
          <a:p>
            <a:pPr marL="285750" indent="-285750">
              <a:defRPr/>
            </a:pPr>
            <a:r>
              <a:rPr lang="ru-RU" dirty="0" smtClean="0">
                <a:solidFill>
                  <a:schemeClr val="bg1">
                    <a:lumMod val="65000"/>
                  </a:schemeClr>
                </a:solidFill>
              </a:rPr>
              <a:t>Организационное</a:t>
            </a:r>
          </a:p>
          <a:p>
            <a:pPr marL="285750" indent="-285750">
              <a:defRPr/>
            </a:pPr>
            <a:r>
              <a:rPr lang="ru-RU" dirty="0" smtClean="0"/>
              <a:t>Кадровое</a:t>
            </a:r>
          </a:p>
          <a:p>
            <a:pPr marL="285750" indent="-285750">
              <a:defRPr/>
            </a:pPr>
            <a:r>
              <a:rPr lang="ru-RU" dirty="0" smtClean="0">
                <a:solidFill>
                  <a:schemeClr val="bg1">
                    <a:lumMod val="65000"/>
                  </a:schemeClr>
                </a:solidFill>
              </a:rPr>
              <a:t>Материально-техническое</a:t>
            </a:r>
          </a:p>
          <a:p>
            <a:pPr marL="285750" indent="-285750">
              <a:defRPr/>
            </a:pPr>
            <a:r>
              <a:rPr lang="ru-RU" dirty="0" smtClean="0">
                <a:solidFill>
                  <a:schemeClr val="bg1">
                    <a:lumMod val="65000"/>
                  </a:schemeClr>
                </a:solidFill>
              </a:rPr>
              <a:t>Информационное</a:t>
            </a:r>
          </a:p>
          <a:p>
            <a:endParaRPr lang="ru-RU" dirty="0"/>
          </a:p>
        </p:txBody>
      </p:sp>
    </p:spTree>
    <p:extLst>
      <p:ext uri="{BB962C8B-B14F-4D97-AF65-F5344CB8AC3E}">
        <p14:creationId xmlns:p14="http://schemas.microsoft.com/office/powerpoint/2010/main" val="66692907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143000"/>
          </a:xfrm>
        </p:spPr>
        <p:txBody>
          <a:bodyPr>
            <a:normAutofit/>
          </a:bodyPr>
          <a:lstStyle/>
          <a:p>
            <a:pPr algn="l"/>
            <a:r>
              <a:rPr lang="ru-RU" sz="3600" dirty="0" smtClean="0"/>
              <a:t>Кадровое обеспечение</a:t>
            </a:r>
            <a:endParaRPr lang="ru-RU" sz="3600" dirty="0"/>
          </a:p>
        </p:txBody>
      </p:sp>
      <p:graphicFrame>
        <p:nvGraphicFramePr>
          <p:cNvPr id="4" name="Таблица 3"/>
          <p:cNvGraphicFramePr>
            <a:graphicFrameLocks noGrp="1"/>
          </p:cNvGraphicFramePr>
          <p:nvPr>
            <p:extLst>
              <p:ext uri="{D42A27DB-BD31-4B8C-83A1-F6EECF244321}">
                <p14:modId xmlns:p14="http://schemas.microsoft.com/office/powerpoint/2010/main" val="153870377"/>
              </p:ext>
            </p:extLst>
          </p:nvPr>
        </p:nvGraphicFramePr>
        <p:xfrm>
          <a:off x="251520" y="1988840"/>
          <a:ext cx="8568952" cy="3933708"/>
        </p:xfrm>
        <a:graphic>
          <a:graphicData uri="http://schemas.openxmlformats.org/drawingml/2006/table">
            <a:tbl>
              <a:tblPr bandRow="1">
                <a:tableStyleId>{5C22544A-7EE6-4342-B048-85BDC9FD1C3A}</a:tableStyleId>
              </a:tblPr>
              <a:tblGrid>
                <a:gridCol w="3651119"/>
                <a:gridCol w="4917833"/>
              </a:tblGrid>
              <a:tr h="318035">
                <a:tc>
                  <a:txBody>
                    <a:bodyPr/>
                    <a:lstStyle/>
                    <a:p>
                      <a:pPr algn="ctr"/>
                      <a:r>
                        <a:rPr lang="ru-RU" sz="1600" b="1" dirty="0" smtClean="0"/>
                        <a:t>Направление деятельности</a:t>
                      </a:r>
                      <a:endParaRPr lang="ru-RU" sz="1600" b="1" dirty="0"/>
                    </a:p>
                  </a:txBody>
                  <a:tcPr>
                    <a:solidFill>
                      <a:srgbClr val="FFCF20"/>
                    </a:solidFill>
                  </a:tcPr>
                </a:tc>
                <a:tc>
                  <a:txBody>
                    <a:bodyPr/>
                    <a:lstStyle/>
                    <a:p>
                      <a:pPr marL="0" lvl="0" indent="0" algn="ctr">
                        <a:spcBef>
                          <a:spcPct val="20000"/>
                        </a:spcBef>
                        <a:defRPr/>
                      </a:pPr>
                      <a:r>
                        <a:rPr lang="ru-RU" sz="1600" b="1" dirty="0" smtClean="0"/>
                        <a:t>Специалисты</a:t>
                      </a:r>
                      <a:endParaRPr lang="ru-RU" sz="1600" b="1" dirty="0"/>
                    </a:p>
                  </a:txBody>
                  <a:tcPr>
                    <a:solidFill>
                      <a:srgbClr val="FFCF20"/>
                    </a:solidFill>
                  </a:tcPr>
                </a:tc>
              </a:tr>
              <a:tr h="974069">
                <a:tc>
                  <a:txBody>
                    <a:bodyPr/>
                    <a:lstStyle/>
                    <a:p>
                      <a:r>
                        <a:rPr lang="ru-RU" sz="1600" dirty="0" smtClean="0"/>
                        <a:t>Реализация АООП </a:t>
                      </a:r>
                      <a:endParaRPr lang="ru-RU" sz="1600" dirty="0"/>
                    </a:p>
                  </a:txBody>
                  <a:tcPr>
                    <a:solidFill>
                      <a:schemeClr val="bg1">
                        <a:lumMod val="85000"/>
                      </a:schemeClr>
                    </a:solidFill>
                  </a:tcPr>
                </a:tc>
                <a:tc>
                  <a:txBody>
                    <a:bodyPr/>
                    <a:lstStyle/>
                    <a:p>
                      <a:pPr marL="342900" lvl="0" indent="-342900">
                        <a:spcBef>
                          <a:spcPts val="0"/>
                        </a:spcBef>
                        <a:buFont typeface="+mj-lt"/>
                        <a:buAutoNum type="arabicPeriod"/>
                        <a:defRPr/>
                      </a:pPr>
                      <a:r>
                        <a:rPr lang="ru-RU" sz="1600" dirty="0" smtClean="0">
                          <a:solidFill>
                            <a:prstClr val="black"/>
                          </a:solidFill>
                        </a:rPr>
                        <a:t>Администрация</a:t>
                      </a:r>
                    </a:p>
                    <a:p>
                      <a:pPr marL="342900" lvl="0" indent="-342900">
                        <a:spcBef>
                          <a:spcPts val="0"/>
                        </a:spcBef>
                        <a:buFont typeface="+mj-lt"/>
                        <a:buAutoNum type="arabicPeriod"/>
                        <a:defRPr/>
                      </a:pPr>
                      <a:r>
                        <a:rPr lang="ru-RU" sz="1600" dirty="0" smtClean="0">
                          <a:solidFill>
                            <a:prstClr val="black"/>
                          </a:solidFill>
                        </a:rPr>
                        <a:t>Педагоги основного</a:t>
                      </a:r>
                      <a:r>
                        <a:rPr lang="ru-RU" sz="1600" baseline="0" dirty="0" smtClean="0">
                          <a:solidFill>
                            <a:prstClr val="black"/>
                          </a:solidFill>
                        </a:rPr>
                        <a:t> и дополнительного образования</a:t>
                      </a:r>
                      <a:endParaRPr lang="ru-RU" sz="1600" dirty="0" smtClean="0">
                        <a:solidFill>
                          <a:prstClr val="black"/>
                        </a:solidFill>
                      </a:endParaRPr>
                    </a:p>
                    <a:p>
                      <a:pPr marL="342900" lvl="0" indent="-342900">
                        <a:spcBef>
                          <a:spcPts val="0"/>
                        </a:spcBef>
                        <a:buFont typeface="+mj-lt"/>
                        <a:buAutoNum type="arabicPeriod"/>
                        <a:defRPr/>
                      </a:pPr>
                      <a:r>
                        <a:rPr lang="ru-RU" sz="1600" dirty="0" err="1" smtClean="0">
                          <a:solidFill>
                            <a:prstClr val="black"/>
                          </a:solidFill>
                        </a:rPr>
                        <a:t>Тьютор</a:t>
                      </a:r>
                      <a:r>
                        <a:rPr lang="ru-RU" sz="1600" dirty="0" smtClean="0">
                          <a:solidFill>
                            <a:prstClr val="black"/>
                          </a:solidFill>
                        </a:rPr>
                        <a:t> (ассистент)</a:t>
                      </a:r>
                      <a:endParaRPr lang="ru-RU" sz="1600" dirty="0"/>
                    </a:p>
                  </a:txBody>
                  <a:tcPr>
                    <a:solidFill>
                      <a:schemeClr val="bg1">
                        <a:lumMod val="85000"/>
                      </a:schemeClr>
                    </a:solidFill>
                  </a:tcPr>
                </a:tc>
              </a:tr>
              <a:tr h="1303333">
                <a:tc>
                  <a:txBody>
                    <a:bodyPr/>
                    <a:lstStyle/>
                    <a:p>
                      <a:pPr marL="0" lvl="0" indent="0">
                        <a:spcBef>
                          <a:spcPct val="20000"/>
                        </a:spcBef>
                        <a:defRPr/>
                      </a:pPr>
                      <a:r>
                        <a:rPr lang="ru-RU" sz="1600" dirty="0" err="1" smtClean="0"/>
                        <a:t>Психолого-медико-педагогическое</a:t>
                      </a:r>
                      <a:r>
                        <a:rPr lang="ru-RU" sz="1600" baseline="0" dirty="0" smtClean="0"/>
                        <a:t> </a:t>
                      </a:r>
                      <a:r>
                        <a:rPr lang="ru-RU" sz="1600" dirty="0" smtClean="0"/>
                        <a:t>сопровождение</a:t>
                      </a:r>
                      <a:r>
                        <a:rPr lang="ru-RU" sz="1600" baseline="0" dirty="0" smtClean="0"/>
                        <a:t> </a:t>
                      </a:r>
                      <a:r>
                        <a:rPr lang="ru-RU" sz="1600" dirty="0" smtClean="0"/>
                        <a:t>обучающихся с ОВЗ </a:t>
                      </a:r>
                      <a:endParaRPr lang="ru-RU" sz="1600" dirty="0"/>
                    </a:p>
                  </a:txBody>
                  <a:tcPr>
                    <a:solidFill>
                      <a:schemeClr val="tx2">
                        <a:lumMod val="40000"/>
                        <a:lumOff val="60000"/>
                      </a:schemeClr>
                    </a:solidFill>
                  </a:tcPr>
                </a:tc>
                <a:tc>
                  <a:txBody>
                    <a:bodyPr/>
                    <a:lstStyle/>
                    <a:p>
                      <a:pPr marL="0" marR="0" indent="269875" algn="l" defTabSz="914400" rtl="0" eaLnBrk="1" fontAlgn="auto" latinLnBrk="0" hangingPunct="1">
                        <a:lnSpc>
                          <a:spcPct val="100000"/>
                        </a:lnSpc>
                        <a:spcBef>
                          <a:spcPts val="0"/>
                        </a:spcBef>
                        <a:spcAft>
                          <a:spcPts val="0"/>
                        </a:spcAft>
                        <a:buClrTx/>
                        <a:buSzTx/>
                        <a:buFont typeface="+mj-lt"/>
                        <a:buAutoNum type="arabicPeriod"/>
                        <a:tabLst/>
                        <a:defRPr/>
                      </a:pPr>
                      <a:r>
                        <a:rPr lang="ru-RU" sz="1600" dirty="0" smtClean="0"/>
                        <a:t>Медицинские работники</a:t>
                      </a:r>
                    </a:p>
                    <a:p>
                      <a:pPr marL="0" marR="0" indent="269875" algn="l" defTabSz="914400" rtl="0" eaLnBrk="1" fontAlgn="auto" latinLnBrk="0" hangingPunct="1">
                        <a:lnSpc>
                          <a:spcPct val="100000"/>
                        </a:lnSpc>
                        <a:spcBef>
                          <a:spcPts val="0"/>
                        </a:spcBef>
                        <a:spcAft>
                          <a:spcPts val="0"/>
                        </a:spcAft>
                        <a:buClrTx/>
                        <a:buSzTx/>
                        <a:buFont typeface="+mj-lt"/>
                        <a:buAutoNum type="arabicPeriod"/>
                        <a:tabLst/>
                        <a:defRPr/>
                      </a:pPr>
                      <a:r>
                        <a:rPr lang="ru-RU" sz="1600" dirty="0" smtClean="0"/>
                        <a:t>Специалисты, осуществляющие психолого-педагогическое сопровождение обучающихся: педагог-дефектолог, педагог-психолог, учитель-логопед и др.</a:t>
                      </a:r>
                      <a:endParaRPr lang="ru-RU" sz="1600" dirty="0"/>
                    </a:p>
                  </a:txBody>
                  <a:tcPr>
                    <a:solidFill>
                      <a:schemeClr val="tx2">
                        <a:lumMod val="40000"/>
                        <a:lumOff val="60000"/>
                      </a:schemeClr>
                    </a:solidFill>
                  </a:tcPr>
                </a:tc>
              </a:tr>
              <a:tr h="610494">
                <a:tc>
                  <a: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ru-RU" sz="1600" dirty="0" smtClean="0"/>
                        <a:t>Обучение по СИПР на дому и</a:t>
                      </a:r>
                      <a:r>
                        <a:rPr lang="ru-RU" sz="1600" baseline="0" dirty="0" smtClean="0"/>
                        <a:t> в медицинских организациях</a:t>
                      </a:r>
                      <a:endParaRPr lang="ru-RU" sz="1600" dirty="0"/>
                    </a:p>
                  </a:txBody>
                  <a:tcPr>
                    <a:solidFill>
                      <a:schemeClr val="bg1">
                        <a:lumMod val="85000"/>
                      </a:schemeClr>
                    </a:solidFill>
                  </a:tcPr>
                </a:tc>
                <a:tc>
                  <a:txBody>
                    <a:bodyPr/>
                    <a:lstStyle/>
                    <a:p>
                      <a:r>
                        <a:rPr lang="ru-RU" sz="1600" dirty="0" smtClean="0"/>
                        <a:t>Выездные специалисты</a:t>
                      </a:r>
                      <a:r>
                        <a:rPr lang="ru-RU" sz="1600" baseline="0" dirty="0" smtClean="0"/>
                        <a:t> и педагоги, работающие удаленно</a:t>
                      </a:r>
                      <a:endParaRPr lang="ru-RU" sz="1600" dirty="0"/>
                    </a:p>
                  </a:txBody>
                  <a:tcPr>
                    <a:solidFill>
                      <a:schemeClr val="bg1">
                        <a:lumMod val="85000"/>
                      </a:schemeClr>
                    </a:solidFill>
                  </a:tcPr>
                </a:tc>
              </a:tr>
              <a:tr h="610494">
                <a:tc>
                  <a:txBody>
                    <a:bodyPr/>
                    <a:lstStyle/>
                    <a:p>
                      <a:pPr marL="0" marR="0" lvl="0" indent="0" algn="l" defTabSz="914400" rtl="0" eaLnBrk="1" fontAlgn="auto" latinLnBrk="0" hangingPunct="1">
                        <a:lnSpc>
                          <a:spcPct val="100000"/>
                        </a:lnSpc>
                        <a:spcBef>
                          <a:spcPct val="20000"/>
                        </a:spcBef>
                        <a:spcAft>
                          <a:spcPts val="0"/>
                        </a:spcAft>
                        <a:buClrTx/>
                        <a:buSzTx/>
                        <a:buFontTx/>
                        <a:buNone/>
                        <a:tabLst/>
                        <a:defRPr/>
                      </a:pPr>
                      <a:r>
                        <a:rPr lang="ru-RU" sz="1600" dirty="0" smtClean="0"/>
                        <a:t>Консультирование родителей</a:t>
                      </a:r>
                      <a:r>
                        <a:rPr lang="ru-RU" sz="1600" baseline="0" dirty="0" smtClean="0"/>
                        <a:t> </a:t>
                      </a:r>
                      <a:r>
                        <a:rPr lang="ru-RU" sz="1600" dirty="0" smtClean="0"/>
                        <a:t>(законных представителей)</a:t>
                      </a:r>
                      <a:endParaRPr lang="ru-RU" sz="1600" dirty="0"/>
                    </a:p>
                  </a:txBody>
                  <a:tcPr>
                    <a:solidFill>
                      <a:schemeClr val="tx2">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t>Выездные специалисты</a:t>
                      </a:r>
                      <a:r>
                        <a:rPr lang="ru-RU" sz="1600" baseline="0" dirty="0" smtClean="0"/>
                        <a:t> и педагоги, работающие удалённо</a:t>
                      </a:r>
                      <a:endParaRPr lang="ru-RU" sz="1600" dirty="0"/>
                    </a:p>
                  </a:txBody>
                  <a:tcPr>
                    <a:solidFill>
                      <a:schemeClr val="tx2">
                        <a:lumMod val="40000"/>
                        <a:lumOff val="60000"/>
                      </a:schemeClr>
                    </a:solidFill>
                  </a:tcPr>
                </a:tc>
              </a:tr>
            </a:tbl>
          </a:graphicData>
        </a:graphic>
      </p:graphicFrame>
      <p:sp>
        <p:nvSpPr>
          <p:cNvPr id="9" name="Прямоугольник 8"/>
          <p:cNvSpPr/>
          <p:nvPr/>
        </p:nvSpPr>
        <p:spPr>
          <a:xfrm>
            <a:off x="251520" y="6093296"/>
            <a:ext cx="8568952" cy="646331"/>
          </a:xfrm>
          <a:prstGeom prst="rect">
            <a:avLst/>
          </a:prstGeom>
          <a:ln w="28575">
            <a:solidFill>
              <a:srgbClr val="FFCF20"/>
            </a:solidFill>
          </a:ln>
        </p:spPr>
        <p:txBody>
          <a:bodyPr wrap="square">
            <a:spAutoFit/>
          </a:bodyPr>
          <a:lstStyle/>
          <a:p>
            <a:r>
              <a:rPr lang="ru-RU" b="1" dirty="0">
                <a:solidFill>
                  <a:schemeClr val="tx2">
                    <a:lumMod val="75000"/>
                  </a:schemeClr>
                </a:solidFill>
              </a:rPr>
              <a:t>При недостаточности кадровых ресурсов образовательная организация может использовать потенциал сетевого взаимодействия образовательных</a:t>
            </a:r>
            <a:r>
              <a:rPr lang="ru-RU" b="1" dirty="0" smtClean="0">
                <a:solidFill>
                  <a:schemeClr val="tx2">
                    <a:lumMod val="75000"/>
                  </a:schemeClr>
                </a:solidFill>
              </a:rPr>
              <a:t> организаций</a:t>
            </a:r>
            <a:endParaRPr lang="ru-RU" b="1" dirty="0">
              <a:solidFill>
                <a:schemeClr val="tx2">
                  <a:lumMod val="75000"/>
                </a:schemeClr>
              </a:solidFill>
            </a:endParaRPr>
          </a:p>
        </p:txBody>
      </p:sp>
      <p:sp>
        <p:nvSpPr>
          <p:cNvPr id="10" name="TextBox 9"/>
          <p:cNvSpPr txBox="1"/>
          <p:nvPr/>
        </p:nvSpPr>
        <p:spPr>
          <a:xfrm>
            <a:off x="539552" y="1124744"/>
            <a:ext cx="8280920" cy="707886"/>
          </a:xfrm>
          <a:prstGeom prst="rect">
            <a:avLst/>
          </a:prstGeom>
          <a:noFill/>
        </p:spPr>
        <p:txBody>
          <a:bodyPr wrap="square" rtlCol="0">
            <a:spAutoFit/>
          </a:bodyPr>
          <a:lstStyle/>
          <a:p>
            <a:r>
              <a:rPr lang="ru-RU" sz="2000" b="1" dirty="0" smtClean="0">
                <a:solidFill>
                  <a:schemeClr val="tx2">
                    <a:lumMod val="75000"/>
                  </a:schemeClr>
                </a:solidFill>
              </a:rPr>
              <a:t>ОО, работающая в соответствии с ФГОС, должна быть укомплектована следующими специалистами: </a:t>
            </a:r>
            <a:endParaRPr lang="ru-RU" sz="2000" b="1" dirty="0">
              <a:solidFill>
                <a:schemeClr val="tx2">
                  <a:lumMod val="7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dirty="0" smtClean="0"/>
              <a:t>Мероприятия по кадровому обеспечению</a:t>
            </a:r>
            <a:endParaRPr lang="ru-RU" sz="3600" dirty="0"/>
          </a:p>
        </p:txBody>
      </p:sp>
      <p:sp>
        <p:nvSpPr>
          <p:cNvPr id="3" name="Содержимое 2"/>
          <p:cNvSpPr>
            <a:spLocks noGrp="1"/>
          </p:cNvSpPr>
          <p:nvPr>
            <p:ph idx="1"/>
          </p:nvPr>
        </p:nvSpPr>
        <p:spPr>
          <a:xfrm>
            <a:off x="2627784" y="1727270"/>
            <a:ext cx="6131024" cy="4997152"/>
          </a:xfrm>
        </p:spPr>
        <p:txBody>
          <a:bodyPr>
            <a:noAutofit/>
          </a:bodyPr>
          <a:lstStyle/>
          <a:p>
            <a:pPr>
              <a:spcAft>
                <a:spcPts val="1200"/>
              </a:spcAft>
              <a:buClr>
                <a:srgbClr val="FFCF20"/>
              </a:buClr>
            </a:pPr>
            <a:r>
              <a:rPr lang="ru-RU" sz="2500" b="1" dirty="0" smtClean="0">
                <a:solidFill>
                  <a:schemeClr val="tx2">
                    <a:lumMod val="75000"/>
                  </a:schemeClr>
                </a:solidFill>
              </a:rPr>
              <a:t>Аттестация работников образовательных организаций </a:t>
            </a:r>
            <a:r>
              <a:rPr lang="ru-RU" sz="2500" dirty="0" smtClean="0"/>
              <a:t>и внесение изменений в план повышения их квалификации</a:t>
            </a:r>
          </a:p>
          <a:p>
            <a:pPr>
              <a:spcAft>
                <a:spcPts val="1200"/>
              </a:spcAft>
              <a:buClr>
                <a:srgbClr val="FFCF20"/>
              </a:buClr>
            </a:pPr>
            <a:r>
              <a:rPr lang="ru-RU" sz="2500" b="1" dirty="0">
                <a:solidFill>
                  <a:schemeClr val="tx2">
                    <a:lumMod val="75000"/>
                  </a:schemeClr>
                </a:solidFill>
              </a:rPr>
              <a:t>Организация изучения </a:t>
            </a:r>
            <a:r>
              <a:rPr lang="ru-RU" sz="2500" dirty="0" smtClean="0"/>
              <a:t>педагогами </a:t>
            </a:r>
            <a:r>
              <a:rPr lang="ru-RU" sz="2500" b="1" dirty="0" smtClean="0">
                <a:solidFill>
                  <a:schemeClr val="tx2">
                    <a:lumMod val="75000"/>
                  </a:schemeClr>
                </a:solidFill>
              </a:rPr>
              <a:t>НПБ введения ФГОС </a:t>
            </a:r>
            <a:r>
              <a:rPr lang="ru-RU" sz="2500" dirty="0" smtClean="0"/>
              <a:t>обучающихся с ОВЗ, их учёт при разработке индивидуальных учебных планов</a:t>
            </a:r>
          </a:p>
          <a:p>
            <a:pPr>
              <a:spcAft>
                <a:spcPts val="1200"/>
              </a:spcAft>
              <a:buClr>
                <a:srgbClr val="FFCF20"/>
              </a:buClr>
            </a:pPr>
            <a:r>
              <a:rPr lang="ru-RU" sz="2500" b="1" dirty="0">
                <a:solidFill>
                  <a:schemeClr val="tx2">
                    <a:lumMod val="75000"/>
                  </a:schemeClr>
                </a:solidFill>
              </a:rPr>
              <a:t>Организация</a:t>
            </a:r>
            <a:r>
              <a:rPr lang="ru-RU" sz="2500" dirty="0" smtClean="0"/>
              <a:t> </a:t>
            </a:r>
            <a:r>
              <a:rPr lang="ru-RU" sz="2500" b="1" dirty="0" smtClean="0">
                <a:solidFill>
                  <a:schemeClr val="tx2">
                    <a:lumMod val="75000"/>
                  </a:schemeClr>
                </a:solidFill>
              </a:rPr>
              <a:t>курсов повышения квалификации </a:t>
            </a:r>
            <a:r>
              <a:rPr lang="ru-RU" sz="2500" dirty="0" smtClean="0"/>
              <a:t>работников ОО в соответствии с утверждёнными планами</a:t>
            </a:r>
            <a:endParaRPr lang="ru-RU" sz="2500" dirty="0"/>
          </a:p>
        </p:txBody>
      </p:sp>
      <p:pic>
        <p:nvPicPr>
          <p:cNvPr id="5122" name="Picture 2" descr="http://www.infocentereurope.com/site_images/news_images/new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157192"/>
            <a:ext cx="1758830" cy="1172553"/>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www.izuchi.ru/images/povyshenie-kvalifikatsii/kursy-povysheniya-kvalifikatsii-pedagogov.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2963"/>
          <a:stretch/>
        </p:blipFill>
        <p:spPr bwMode="auto">
          <a:xfrm>
            <a:off x="467544" y="1786623"/>
            <a:ext cx="1758830" cy="1282337"/>
          </a:xfrm>
          <a:prstGeom prst="rect">
            <a:avLst/>
          </a:prstGeom>
          <a:noFill/>
          <a:extLst>
            <a:ext uri="{909E8E84-426E-40dd-AFC4-6F175D3DCCD1}">
              <a14:hiddenFill xmlns:a14="http://schemas.microsoft.com/office/drawing/2010/main">
                <a:solidFill>
                  <a:srgbClr val="FFFFFF"/>
                </a:solidFill>
              </a14:hiddenFill>
            </a:ext>
          </a:extLst>
        </p:spPr>
      </p:pic>
      <p:pic>
        <p:nvPicPr>
          <p:cNvPr id="5130" name="Picture 10" descr="http://cfile10.uf.tistory.com/image/2752A24153E2E6963D3903"/>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701" t="4215" r="3506" b="4410"/>
          <a:stretch/>
        </p:blipFill>
        <p:spPr bwMode="auto">
          <a:xfrm>
            <a:off x="467545" y="3501008"/>
            <a:ext cx="1758830" cy="1152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1143000"/>
          </a:xfrm>
        </p:spPr>
        <p:txBody>
          <a:bodyPr>
            <a:noAutofit/>
          </a:bodyPr>
          <a:lstStyle/>
          <a:p>
            <a:pPr marL="365760" indent="-283464" algn="l" fontAlgn="auto">
              <a:spcAft>
                <a:spcPts val="0"/>
              </a:spcAft>
              <a:defRPr/>
            </a:pPr>
            <a:r>
              <a:rPr lang="ru-RU" sz="3600" dirty="0" smtClean="0"/>
              <a:t>Направления повышения квалификации</a:t>
            </a:r>
          </a:p>
        </p:txBody>
      </p:sp>
      <p:sp>
        <p:nvSpPr>
          <p:cNvPr id="3" name="Содержимое 2"/>
          <p:cNvSpPr>
            <a:spLocks noGrp="1"/>
          </p:cNvSpPr>
          <p:nvPr>
            <p:ph idx="1"/>
          </p:nvPr>
        </p:nvSpPr>
        <p:spPr>
          <a:xfrm>
            <a:off x="457200" y="1484785"/>
            <a:ext cx="8229600" cy="1440160"/>
          </a:xfrm>
          <a:solidFill>
            <a:schemeClr val="tx2">
              <a:lumMod val="40000"/>
              <a:lumOff val="60000"/>
            </a:schemeClr>
          </a:solidFill>
        </p:spPr>
        <p:txBody>
          <a:bodyPr anchor="ctr">
            <a:noAutofit/>
          </a:bodyPr>
          <a:lstStyle/>
          <a:p>
            <a:pPr marL="365760" indent="-283464" fontAlgn="auto">
              <a:lnSpc>
                <a:spcPct val="110000"/>
              </a:lnSpc>
              <a:spcAft>
                <a:spcPts val="1200"/>
              </a:spcAft>
              <a:buClr>
                <a:srgbClr val="FFCF20"/>
              </a:buClr>
              <a:buFont typeface="Wingdings 2"/>
              <a:buChar char=""/>
              <a:defRPr/>
            </a:pPr>
            <a:r>
              <a:rPr lang="ru-RU" sz="2400" dirty="0"/>
              <a:t>Формирование знаний о структуре, принципах, требованиях, основных понятиях ФГОС АООП, способах их реализации в образовательном процессе</a:t>
            </a:r>
          </a:p>
        </p:txBody>
      </p:sp>
      <p:sp>
        <p:nvSpPr>
          <p:cNvPr id="4" name="Прямоугольник 3"/>
          <p:cNvSpPr/>
          <p:nvPr/>
        </p:nvSpPr>
        <p:spPr>
          <a:xfrm>
            <a:off x="467544" y="2924945"/>
            <a:ext cx="8208912" cy="1800200"/>
          </a:xfrm>
          <a:prstGeom prst="rect">
            <a:avLst/>
          </a:prstGeom>
          <a:solidFill>
            <a:schemeClr val="bg1">
              <a:lumMod val="85000"/>
            </a:schemeClr>
          </a:solidFill>
        </p:spPr>
        <p:txBody>
          <a:bodyPr wrap="square" anchor="ctr">
            <a:noAutofit/>
          </a:bodyPr>
          <a:lstStyle/>
          <a:p>
            <a:pPr marL="365760" indent="-283464">
              <a:spcAft>
                <a:spcPts val="1200"/>
              </a:spcAft>
              <a:buClr>
                <a:srgbClr val="FFCF20"/>
              </a:buClr>
              <a:buFont typeface="Wingdings 2"/>
              <a:buChar char=""/>
              <a:defRPr/>
            </a:pPr>
            <a:r>
              <a:rPr lang="ru-RU" sz="2400" dirty="0"/>
              <a:t>Обучение педагогов использованию АООП с учётом особых образовательных потребностей обучающихся с ОВЗ</a:t>
            </a:r>
            <a:r>
              <a:rPr lang="ru-RU" sz="2400" dirty="0" smtClean="0"/>
              <a:t>, технологий реализации урочной и </a:t>
            </a:r>
            <a:r>
              <a:rPr lang="ru-RU" sz="2400" dirty="0"/>
              <a:t>внеурочной деятельности, </a:t>
            </a:r>
            <a:r>
              <a:rPr lang="ru-RU" sz="2400" dirty="0" smtClean="0"/>
              <a:t>ведения </a:t>
            </a:r>
            <a:r>
              <a:rPr lang="ru-RU" sz="2400" dirty="0"/>
              <a:t>методической работы</a:t>
            </a:r>
          </a:p>
        </p:txBody>
      </p:sp>
      <p:sp>
        <p:nvSpPr>
          <p:cNvPr id="5" name="Прямоугольник 4"/>
          <p:cNvSpPr/>
          <p:nvPr/>
        </p:nvSpPr>
        <p:spPr>
          <a:xfrm>
            <a:off x="467544" y="4725145"/>
            <a:ext cx="8208912" cy="1800199"/>
          </a:xfrm>
          <a:prstGeom prst="rect">
            <a:avLst/>
          </a:prstGeom>
          <a:solidFill>
            <a:schemeClr val="tx2">
              <a:lumMod val="40000"/>
              <a:lumOff val="60000"/>
            </a:schemeClr>
          </a:solidFill>
        </p:spPr>
        <p:txBody>
          <a:bodyPr anchor="ctr">
            <a:noAutofit/>
          </a:bodyPr>
          <a:lstStyle/>
          <a:p>
            <a:pPr marL="365760" indent="-283464" fontAlgn="auto">
              <a:spcAft>
                <a:spcPts val="1200"/>
              </a:spcAft>
              <a:buClr>
                <a:srgbClr val="FFCF20"/>
              </a:buClr>
              <a:buFont typeface="Wingdings 2"/>
              <a:buChar char=""/>
              <a:defRPr/>
            </a:pPr>
            <a:r>
              <a:rPr lang="ru-RU" sz="2400" dirty="0"/>
              <a:t>Обучение способам применения, обобщения и распространения опыта использования современных </a:t>
            </a:r>
            <a:r>
              <a:rPr lang="ru-RU" sz="2400" dirty="0" smtClean="0"/>
              <a:t>технологий </a:t>
            </a:r>
            <a:r>
              <a:rPr lang="ru-RU" sz="2400" dirty="0"/>
              <a:t>обучения и воспитания, </a:t>
            </a:r>
            <a:r>
              <a:rPr lang="ru-RU" sz="2400" dirty="0" smtClean="0"/>
              <a:t>в том числе дистанционных технологий, коррекционной работы и </a:t>
            </a:r>
            <a:r>
              <a:rPr lang="ru-RU" sz="2400" dirty="0"/>
              <a:t>др.</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dirty="0" smtClean="0"/>
              <a:t>Организация курсов повышения квалификации</a:t>
            </a:r>
            <a:endParaRPr lang="ru-RU" sz="3600" dirty="0"/>
          </a:p>
        </p:txBody>
      </p:sp>
      <p:sp>
        <p:nvSpPr>
          <p:cNvPr id="3" name="Содержимое 2"/>
          <p:cNvSpPr>
            <a:spLocks noGrp="1"/>
          </p:cNvSpPr>
          <p:nvPr>
            <p:ph idx="1"/>
          </p:nvPr>
        </p:nvSpPr>
        <p:spPr>
          <a:xfrm>
            <a:off x="395536" y="1916832"/>
            <a:ext cx="1620688" cy="1510710"/>
          </a:xfrm>
          <a:solidFill>
            <a:schemeClr val="tx2">
              <a:lumMod val="40000"/>
              <a:lumOff val="60000"/>
            </a:schemeClr>
          </a:solidFill>
          <a:ln>
            <a:noFill/>
          </a:ln>
        </p:spPr>
        <p:txBody>
          <a:bodyPr anchor="ctr">
            <a:noAutofit/>
          </a:bodyPr>
          <a:lstStyle/>
          <a:p>
            <a:pPr marL="0" indent="0" algn="ctr">
              <a:buNone/>
            </a:pPr>
            <a:r>
              <a:rPr lang="ru-RU" sz="2000" dirty="0" smtClean="0"/>
              <a:t>Институт развития образования</a:t>
            </a:r>
          </a:p>
        </p:txBody>
      </p:sp>
      <p:sp>
        <p:nvSpPr>
          <p:cNvPr id="4" name="TextBox 3"/>
          <p:cNvSpPr txBox="1"/>
          <p:nvPr/>
        </p:nvSpPr>
        <p:spPr>
          <a:xfrm>
            <a:off x="683568" y="5373216"/>
            <a:ext cx="7776864" cy="1107996"/>
          </a:xfrm>
          <a:prstGeom prst="rect">
            <a:avLst/>
          </a:prstGeom>
          <a:noFill/>
        </p:spPr>
        <p:txBody>
          <a:bodyPr wrap="square" rtlCol="0">
            <a:spAutoFit/>
          </a:bodyPr>
          <a:lstStyle/>
          <a:p>
            <a:r>
              <a:rPr lang="ru-RU" sz="2200" b="1" dirty="0" smtClean="0">
                <a:solidFill>
                  <a:schemeClr val="tx2">
                    <a:lumMod val="75000"/>
                  </a:schemeClr>
                </a:solidFill>
              </a:rPr>
              <a:t>Формы обучения: </a:t>
            </a:r>
            <a:r>
              <a:rPr lang="ru-RU" sz="2200" dirty="0" smtClean="0"/>
              <a:t>тренинги, семинары/</a:t>
            </a:r>
            <a:r>
              <a:rPr lang="ru-RU" sz="2200" dirty="0" err="1" smtClean="0"/>
              <a:t>вебинары</a:t>
            </a:r>
            <a:r>
              <a:rPr lang="ru-RU" sz="2200" dirty="0" smtClean="0"/>
              <a:t>, компьютерное обучение, учебные групповые дискуссии, деловые и ролевые игры и т. д.</a:t>
            </a:r>
            <a:endParaRPr lang="ru-RU" sz="2200" dirty="0"/>
          </a:p>
        </p:txBody>
      </p:sp>
      <p:sp>
        <p:nvSpPr>
          <p:cNvPr id="6" name="Прямоугольник 5"/>
          <p:cNvSpPr/>
          <p:nvPr/>
        </p:nvSpPr>
        <p:spPr>
          <a:xfrm>
            <a:off x="5076056" y="4417948"/>
            <a:ext cx="3168352" cy="523220"/>
          </a:xfrm>
          <a:prstGeom prst="rect">
            <a:avLst/>
          </a:prstGeom>
        </p:spPr>
        <p:txBody>
          <a:bodyPr wrap="square">
            <a:spAutoFit/>
          </a:bodyPr>
          <a:lstStyle/>
          <a:p>
            <a:pPr algn="ctr"/>
            <a:r>
              <a:rPr lang="ru-RU" sz="2800" dirty="0" smtClean="0"/>
              <a:t>Дистанционно</a:t>
            </a:r>
            <a:endParaRPr lang="ru-RU" sz="2800" dirty="0"/>
          </a:p>
        </p:txBody>
      </p:sp>
      <p:sp>
        <p:nvSpPr>
          <p:cNvPr id="8" name="Прямоугольник 7"/>
          <p:cNvSpPr/>
          <p:nvPr/>
        </p:nvSpPr>
        <p:spPr>
          <a:xfrm>
            <a:off x="2339752" y="1916831"/>
            <a:ext cx="2052736" cy="1510711"/>
          </a:xfrm>
          <a:prstGeom prst="rect">
            <a:avLst/>
          </a:prstGeom>
          <a:solidFill>
            <a:schemeClr val="tx2">
              <a:lumMod val="40000"/>
              <a:lumOff val="60000"/>
            </a:schemeClr>
          </a:solidFill>
          <a:ln>
            <a:noFill/>
          </a:ln>
        </p:spPr>
        <p:txBody>
          <a:bodyPr wrap="square" anchor="ctr">
            <a:noAutofit/>
          </a:bodyPr>
          <a:lstStyle/>
          <a:p>
            <a:pPr algn="ctr"/>
            <a:r>
              <a:rPr lang="ru-RU" dirty="0" smtClean="0"/>
              <a:t>Лицензированные профильные вузы регионального и федерального уровня</a:t>
            </a:r>
          </a:p>
        </p:txBody>
      </p:sp>
      <p:sp>
        <p:nvSpPr>
          <p:cNvPr id="9" name="Прямоугольник 8"/>
          <p:cNvSpPr/>
          <p:nvPr/>
        </p:nvSpPr>
        <p:spPr>
          <a:xfrm>
            <a:off x="4644008" y="1916832"/>
            <a:ext cx="1872208" cy="1512168"/>
          </a:xfrm>
          <a:prstGeom prst="rect">
            <a:avLst/>
          </a:prstGeom>
          <a:solidFill>
            <a:schemeClr val="tx2">
              <a:lumMod val="40000"/>
              <a:lumOff val="60000"/>
            </a:schemeClr>
          </a:solidFill>
          <a:ln>
            <a:noFill/>
          </a:ln>
        </p:spPr>
        <p:txBody>
          <a:bodyPr wrap="square" anchor="ctr">
            <a:noAutofit/>
          </a:bodyPr>
          <a:lstStyle/>
          <a:p>
            <a:pPr algn="ctr"/>
            <a:r>
              <a:rPr lang="ru-RU" dirty="0" smtClean="0"/>
              <a:t>Коммерческие организации (ст. 12 и 31 № 273-ФЗ )</a:t>
            </a:r>
          </a:p>
          <a:p>
            <a:pPr algn="ctr"/>
            <a:endParaRPr lang="ru-RU" dirty="0"/>
          </a:p>
        </p:txBody>
      </p:sp>
      <p:sp>
        <p:nvSpPr>
          <p:cNvPr id="10" name="Прямоугольник 9"/>
          <p:cNvSpPr/>
          <p:nvPr/>
        </p:nvSpPr>
        <p:spPr>
          <a:xfrm>
            <a:off x="395536" y="4417948"/>
            <a:ext cx="2736304" cy="523220"/>
          </a:xfrm>
          <a:prstGeom prst="rect">
            <a:avLst/>
          </a:prstGeom>
        </p:spPr>
        <p:txBody>
          <a:bodyPr wrap="square">
            <a:spAutoFit/>
          </a:bodyPr>
          <a:lstStyle/>
          <a:p>
            <a:pPr algn="ctr"/>
            <a:r>
              <a:rPr lang="ru-RU" sz="2800" dirty="0" err="1" smtClean="0"/>
              <a:t>Очно</a:t>
            </a:r>
            <a:endParaRPr lang="ru-RU" sz="2800" dirty="0"/>
          </a:p>
        </p:txBody>
      </p:sp>
      <p:cxnSp>
        <p:nvCxnSpPr>
          <p:cNvPr id="14" name="Прямая со стрелкой 13"/>
          <p:cNvCxnSpPr>
            <a:endCxn id="10" idx="0"/>
          </p:cNvCxnSpPr>
          <p:nvPr/>
        </p:nvCxnSpPr>
        <p:spPr>
          <a:xfrm flipH="1">
            <a:off x="1763688" y="3697868"/>
            <a:ext cx="1080120" cy="72008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5940152" y="3697868"/>
            <a:ext cx="1080120" cy="64807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6804248" y="1916832"/>
            <a:ext cx="2016224" cy="1512168"/>
          </a:xfrm>
          <a:prstGeom prst="rect">
            <a:avLst/>
          </a:prstGeom>
          <a:solidFill>
            <a:srgbClr val="FFCF20"/>
          </a:solidFill>
          <a:ln>
            <a:noFill/>
          </a:ln>
        </p:spPr>
        <p:txBody>
          <a:bodyPr wrap="square" anchor="ctr">
            <a:noAutofit/>
          </a:bodyPr>
          <a:lstStyle/>
          <a:p>
            <a:pPr marL="0" lvl="1" algn="ctr"/>
            <a:r>
              <a:rPr lang="ru-RU" dirty="0" smtClean="0"/>
              <a:t>Центр дистанционного образования детей-инвалидов</a:t>
            </a:r>
          </a:p>
        </p:txBody>
      </p:sp>
      <p:sp>
        <p:nvSpPr>
          <p:cNvPr id="18" name="Правая фигурная скобка 17"/>
          <p:cNvSpPr/>
          <p:nvPr/>
        </p:nvSpPr>
        <p:spPr>
          <a:xfrm rot="5400000">
            <a:off x="4391980" y="-514600"/>
            <a:ext cx="432048" cy="8424936"/>
          </a:xfrm>
          <a:prstGeom prst="rightBrace">
            <a:avLst>
              <a:gd name="adj1" fmla="val 49968"/>
              <a:gd name="adj2" fmla="val 50000"/>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dirty="0" smtClean="0"/>
              <a:t>Направления работы по обеспечению реализации ФГОС обучающихся с ОВЗ</a:t>
            </a:r>
            <a:endParaRPr lang="ru-RU" sz="3600" dirty="0"/>
          </a:p>
        </p:txBody>
      </p:sp>
      <p:sp>
        <p:nvSpPr>
          <p:cNvPr id="5" name="Содержимое 4"/>
          <p:cNvSpPr>
            <a:spLocks noGrp="1"/>
          </p:cNvSpPr>
          <p:nvPr>
            <p:ph idx="1"/>
          </p:nvPr>
        </p:nvSpPr>
        <p:spPr/>
        <p:txBody>
          <a:bodyPr>
            <a:normAutofit/>
          </a:bodyPr>
          <a:lstStyle/>
          <a:p>
            <a:pPr marL="285750" indent="-285750">
              <a:defRPr/>
            </a:pPr>
            <a:r>
              <a:rPr lang="ru-RU" dirty="0" smtClean="0">
                <a:solidFill>
                  <a:schemeClr val="bg1">
                    <a:lumMod val="65000"/>
                  </a:schemeClr>
                </a:solidFill>
              </a:rPr>
              <a:t>Аналитическое</a:t>
            </a:r>
          </a:p>
          <a:p>
            <a:pPr marL="285750" indent="-285750">
              <a:defRPr/>
            </a:pPr>
            <a:r>
              <a:rPr lang="ru-RU" dirty="0" smtClean="0">
                <a:solidFill>
                  <a:schemeClr val="bg1">
                    <a:lumMod val="65000"/>
                  </a:schemeClr>
                </a:solidFill>
              </a:rPr>
              <a:t>Нормативно-правовое и методическое</a:t>
            </a:r>
          </a:p>
          <a:p>
            <a:pPr marL="285750" indent="-285750">
              <a:defRPr/>
            </a:pPr>
            <a:r>
              <a:rPr lang="ru-RU" dirty="0" smtClean="0">
                <a:solidFill>
                  <a:schemeClr val="bg1">
                    <a:lumMod val="65000"/>
                  </a:schemeClr>
                </a:solidFill>
              </a:rPr>
              <a:t>Организационное</a:t>
            </a:r>
          </a:p>
          <a:p>
            <a:pPr marL="285750" indent="-285750">
              <a:defRPr/>
            </a:pPr>
            <a:r>
              <a:rPr lang="ru-RU" dirty="0" smtClean="0">
                <a:solidFill>
                  <a:schemeClr val="bg1">
                    <a:lumMod val="65000"/>
                  </a:schemeClr>
                </a:solidFill>
              </a:rPr>
              <a:t>Кадровое</a:t>
            </a:r>
          </a:p>
          <a:p>
            <a:pPr marL="285750" indent="-285750">
              <a:defRPr/>
            </a:pPr>
            <a:r>
              <a:rPr lang="ru-RU" dirty="0" smtClean="0"/>
              <a:t>Материально-техническое</a:t>
            </a:r>
          </a:p>
          <a:p>
            <a:pPr marL="285750" indent="-285750">
              <a:defRPr/>
            </a:pPr>
            <a:r>
              <a:rPr lang="ru-RU" dirty="0" smtClean="0">
                <a:solidFill>
                  <a:schemeClr val="bg1">
                    <a:lumMod val="65000"/>
                  </a:schemeClr>
                </a:solidFill>
              </a:rPr>
              <a:t>Информационное</a:t>
            </a:r>
          </a:p>
          <a:p>
            <a:endParaRPr lang="ru-RU" dirty="0"/>
          </a:p>
        </p:txBody>
      </p:sp>
    </p:spTree>
    <p:extLst>
      <p:ext uri="{BB962C8B-B14F-4D97-AF65-F5344CB8AC3E}">
        <p14:creationId xmlns:p14="http://schemas.microsoft.com/office/powerpoint/2010/main" val="319468964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2492896"/>
            <a:ext cx="8424936" cy="4248472"/>
          </a:xfrm>
          <a:prstGeom prst="rect">
            <a:avLst/>
          </a:prstGeom>
          <a:noFill/>
          <a:ln>
            <a:solidFill>
              <a:srgbClr val="FFCF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457200" y="116632"/>
            <a:ext cx="8363272" cy="1143000"/>
          </a:xfrm>
        </p:spPr>
        <p:txBody>
          <a:bodyPr>
            <a:normAutofit fontScale="90000"/>
          </a:bodyPr>
          <a:lstStyle/>
          <a:p>
            <a:pPr algn="l"/>
            <a:r>
              <a:rPr lang="ru-RU" sz="3600" dirty="0" smtClean="0"/>
              <a:t>Материально-техническое обеспечение (МТО)</a:t>
            </a:r>
            <a:endParaRPr lang="ru-RU" sz="3600" dirty="0"/>
          </a:p>
        </p:txBody>
      </p:sp>
      <p:sp>
        <p:nvSpPr>
          <p:cNvPr id="3" name="Содержимое 2"/>
          <p:cNvSpPr>
            <a:spLocks noGrp="1"/>
          </p:cNvSpPr>
          <p:nvPr>
            <p:ph idx="1"/>
          </p:nvPr>
        </p:nvSpPr>
        <p:spPr>
          <a:xfrm>
            <a:off x="467544" y="1412776"/>
            <a:ext cx="8229600" cy="5069160"/>
          </a:xfrm>
        </p:spPr>
        <p:txBody>
          <a:bodyPr>
            <a:noAutofit/>
          </a:bodyPr>
          <a:lstStyle/>
          <a:p>
            <a:pPr marL="0" indent="0" fontAlgn="auto">
              <a:spcAft>
                <a:spcPts val="0"/>
              </a:spcAft>
              <a:buClr>
                <a:schemeClr val="accent3"/>
              </a:buClr>
              <a:buFont typeface="Wingdings 2"/>
              <a:buNone/>
              <a:defRPr/>
            </a:pPr>
            <a:r>
              <a:rPr lang="ru-RU" sz="1800" dirty="0" smtClean="0"/>
              <a:t>МТО должно отвечать не только общим, но и особым образовательным потребностям группы детей с ОВЗ в целом и каждой категории в отдельности.  </a:t>
            </a:r>
          </a:p>
          <a:p>
            <a:pPr marL="0" indent="0" fontAlgn="auto">
              <a:spcAft>
                <a:spcPts val="1200"/>
              </a:spcAft>
              <a:buClr>
                <a:schemeClr val="accent3"/>
              </a:buClr>
              <a:buFont typeface="Wingdings 2"/>
              <a:buNone/>
              <a:defRPr/>
            </a:pPr>
            <a:r>
              <a:rPr lang="ru-RU" sz="1800" b="1" dirty="0" smtClean="0"/>
              <a:t>В структуре МТО должна быть отражена специфика требований к:</a:t>
            </a:r>
          </a:p>
          <a:p>
            <a:pPr>
              <a:spcAft>
                <a:spcPts val="600"/>
              </a:spcAft>
              <a:buClr>
                <a:srgbClr val="FFCF20"/>
              </a:buClr>
            </a:pPr>
            <a:r>
              <a:rPr lang="ru-RU" sz="1800" b="1" dirty="0" smtClean="0">
                <a:solidFill>
                  <a:schemeClr val="tx2">
                    <a:lumMod val="75000"/>
                  </a:schemeClr>
                </a:solidFill>
              </a:rPr>
              <a:t>Оснащению помещений для обучающихся специальным оборудованием, </a:t>
            </a:r>
            <a:r>
              <a:rPr lang="ru-RU" sz="1800" dirty="0" smtClean="0"/>
              <a:t>позволяющим оптимизировать образовательную деятельность, присмотр и уход за обучающимися, обеспечить максимально возможную самостоятельность в передвижении, коммуникации, осуществлении учебной деятельности</a:t>
            </a:r>
          </a:p>
          <a:p>
            <a:pPr>
              <a:spcAft>
                <a:spcPts val="600"/>
              </a:spcAft>
              <a:buClr>
                <a:srgbClr val="FFCF20"/>
              </a:buClr>
            </a:pPr>
            <a:r>
              <a:rPr lang="ru-RU" sz="1800" b="1" dirty="0" smtClean="0">
                <a:solidFill>
                  <a:schemeClr val="tx2">
                    <a:lumMod val="75000"/>
                  </a:schemeClr>
                </a:solidFill>
              </a:rPr>
              <a:t>Предоставлению специального учебного и дидактического материала, компьютерных инструментов и технических средств обучения, </a:t>
            </a:r>
            <a:r>
              <a:rPr lang="ru-RU" sz="1800" dirty="0" smtClean="0"/>
              <a:t>отвечающих особым образовательным потребностям каждой категории обучающихся с ОВЗ, в т. ч. для организации внеурочной деятельности</a:t>
            </a:r>
          </a:p>
          <a:p>
            <a:pPr>
              <a:spcAft>
                <a:spcPts val="600"/>
              </a:spcAft>
              <a:buClr>
                <a:srgbClr val="FFCF20"/>
              </a:buClr>
            </a:pPr>
            <a:r>
              <a:rPr lang="ru-RU" sz="1800" b="1" dirty="0" smtClean="0">
                <a:solidFill>
                  <a:schemeClr val="tx2">
                    <a:lumMod val="75000"/>
                  </a:schemeClr>
                </a:solidFill>
              </a:rPr>
              <a:t>Организации отдельных специально оборудованных помещений </a:t>
            </a:r>
            <a:r>
              <a:rPr lang="ru-RU" sz="1800" dirty="0" smtClean="0"/>
              <a:t>для проведения занятий с педагогом-дефектологом, педагогом-психологом, учителем-логопедом и др. специалистами, отвечающих задачам коррекционной работы психолого-педагогического сопровождения обучающихся</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dirty="0" smtClean="0"/>
              <a:t>Материально-технические условия реализации ФГОС должны обеспечивать:</a:t>
            </a:r>
            <a:endParaRPr lang="ru-RU" sz="3600" dirty="0"/>
          </a:p>
        </p:txBody>
      </p:sp>
      <p:sp>
        <p:nvSpPr>
          <p:cNvPr id="3" name="Содержимое 2"/>
          <p:cNvSpPr>
            <a:spLocks noGrp="1"/>
          </p:cNvSpPr>
          <p:nvPr>
            <p:ph idx="1"/>
          </p:nvPr>
        </p:nvSpPr>
        <p:spPr>
          <a:xfrm>
            <a:off x="2771800" y="1772816"/>
            <a:ext cx="5915000" cy="4853136"/>
          </a:xfrm>
        </p:spPr>
        <p:txBody>
          <a:bodyPr>
            <a:noAutofit/>
          </a:bodyPr>
          <a:lstStyle/>
          <a:p>
            <a:pPr>
              <a:spcAft>
                <a:spcPts val="600"/>
              </a:spcAft>
              <a:buClr>
                <a:srgbClr val="FFCF20"/>
              </a:buClr>
            </a:pPr>
            <a:r>
              <a:rPr lang="ru-RU" sz="2300" dirty="0" smtClean="0"/>
              <a:t>Беспрепятственный доступ обучающихся с ОВЗ к объектам инфраструктуры организации: здание организации, помещения библиотек, помещения для питания обучающихся и т. п. </a:t>
            </a:r>
          </a:p>
          <a:p>
            <a:pPr>
              <a:spcAft>
                <a:spcPts val="600"/>
              </a:spcAft>
              <a:buClr>
                <a:srgbClr val="FFCF20"/>
              </a:buClr>
            </a:pPr>
            <a:r>
              <a:rPr lang="ru-RU" sz="2300" dirty="0" smtClean="0"/>
              <a:t>Возможность достижения обучающимися установленных стандартом требований к результатам освоения АООП</a:t>
            </a:r>
          </a:p>
          <a:p>
            <a:pPr>
              <a:spcAft>
                <a:spcPts val="600"/>
              </a:spcAft>
              <a:buClr>
                <a:srgbClr val="FFCF20"/>
              </a:buClr>
            </a:pPr>
            <a:r>
              <a:rPr lang="ru-RU" sz="2300" dirty="0" smtClean="0"/>
              <a:t>Соответствие действующим санитарным и противопожарным нормам, нормам охраны труда работников образовательной организации</a:t>
            </a:r>
          </a:p>
        </p:txBody>
      </p:sp>
      <p:pic>
        <p:nvPicPr>
          <p:cNvPr id="6146" name="Picture 2" descr="http://center-edu.spb.ru/wp-content/uploads/2014/01/IMG_506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844824"/>
            <a:ext cx="2163366" cy="1441022"/>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pravda-news.ru/uploads/images/topic/2015/04/29/353a09fbe5_500.jpg"/>
          <p:cNvPicPr>
            <a:picLocks noChangeAspect="1" noChangeArrowheads="1"/>
          </p:cNvPicPr>
          <p:nvPr/>
        </p:nvPicPr>
        <p:blipFill rotWithShape="1">
          <a:blip r:embed="rId3">
            <a:extLst>
              <a:ext uri="{28A0092B-C50C-407E-A947-70E740481C1C}">
                <a14:useLocalDpi xmlns:a14="http://schemas.microsoft.com/office/drawing/2010/main" val="0"/>
              </a:ext>
            </a:extLst>
          </a:blip>
          <a:srcRect r="4451" b="7800"/>
          <a:stretch/>
        </p:blipFill>
        <p:spPr bwMode="auto">
          <a:xfrm>
            <a:off x="395537" y="3478870"/>
            <a:ext cx="2163366" cy="139029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http://fire-consult.ru/wp-content/uploads/2012/11/%D0%9F%D0%BE%D0%B6%D0%B0%D1%80%D0%BD%D1%8B%D0%B9-%D1%81%D1%82%D0%B5%D0%BD%D0%B4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5013176"/>
            <a:ext cx="2163366" cy="142782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116632"/>
            <a:ext cx="8229600" cy="1143000"/>
          </a:xfrm>
        </p:spPr>
        <p:txBody>
          <a:bodyPr>
            <a:noAutofit/>
          </a:bodyPr>
          <a:lstStyle/>
          <a:p>
            <a:pPr algn="l"/>
            <a:r>
              <a:rPr lang="ru-RU" sz="3600" dirty="0" smtClean="0"/>
              <a:t>Основные организационные модели реализации ФГОС обучающихся с ОВЗ</a:t>
            </a:r>
            <a:endParaRPr lang="ru-RU" sz="3600" dirty="0"/>
          </a:p>
        </p:txBody>
      </p:sp>
      <p:sp>
        <p:nvSpPr>
          <p:cNvPr id="6" name="Shape 50"/>
          <p:cNvSpPr/>
          <p:nvPr/>
        </p:nvSpPr>
        <p:spPr>
          <a:xfrm>
            <a:off x="4139952" y="1416253"/>
            <a:ext cx="2091527" cy="1167408"/>
          </a:xfrm>
          <a:prstGeom prst="rect">
            <a:avLst/>
          </a:prstGeom>
          <a:solidFill>
            <a:schemeClr val="tx2">
              <a:lumMod val="40000"/>
              <a:lumOff val="60000"/>
            </a:schemeClr>
          </a:solidFill>
          <a:ln w="12700">
            <a:noFill/>
            <a:miter lim="400000"/>
          </a:ln>
          <a:effectLst/>
          <a:extLst>
            <a:ext uri="{C572A759-6A51-4108-AA02-DFA0A04FC94B}">
              <ma14:wrappingTextBoxFlag xmlns:ma14="http://schemas.microsoft.com/office/mac/drawingml/2011/main" val="1"/>
            </a:ext>
          </a:extLst>
        </p:spPr>
        <p:txBody>
          <a:bodyPr lIns="0" tIns="0" rIns="0" bIns="0" anchor="ctr"/>
          <a:lstStyle>
            <a:lvl1pPr>
              <a:defRPr sz="1700">
                <a:solidFill>
                  <a:srgbClr val="FFFFFF"/>
                </a:solidFill>
              </a:defRPr>
            </a:lvl1pPr>
          </a:lstStyle>
          <a:p>
            <a:pPr lvl="0" algn="ctr">
              <a:defRPr sz="1800">
                <a:solidFill>
                  <a:srgbClr val="000000"/>
                </a:solidFill>
              </a:defRPr>
            </a:pPr>
            <a:r>
              <a:rPr lang="ru-RU" sz="1800" b="1" dirty="0" smtClean="0">
                <a:solidFill>
                  <a:schemeClr val="tx1"/>
                </a:solidFill>
              </a:rPr>
              <a:t>Обучение в стационарах мед. организаций</a:t>
            </a:r>
            <a:r>
              <a:rPr sz="1800" b="1" dirty="0" smtClean="0">
                <a:solidFill>
                  <a:schemeClr val="tx1"/>
                </a:solidFill>
              </a:rPr>
              <a:t> </a:t>
            </a:r>
            <a:r>
              <a:rPr sz="1800" b="1" dirty="0">
                <a:solidFill>
                  <a:schemeClr val="tx1"/>
                </a:solidFill>
              </a:rPr>
              <a:t>и </a:t>
            </a:r>
            <a:r>
              <a:rPr lang="ru-RU" sz="1800" b="1" dirty="0" smtClean="0">
                <a:solidFill>
                  <a:schemeClr val="tx1"/>
                </a:solidFill>
              </a:rPr>
              <a:t>соц. защиты</a:t>
            </a:r>
            <a:endParaRPr sz="1800" b="1" dirty="0">
              <a:solidFill>
                <a:schemeClr val="tx1"/>
              </a:solidFill>
            </a:endParaRPr>
          </a:p>
        </p:txBody>
      </p:sp>
      <p:sp>
        <p:nvSpPr>
          <p:cNvPr id="7" name="Shape 46"/>
          <p:cNvSpPr/>
          <p:nvPr/>
        </p:nvSpPr>
        <p:spPr>
          <a:xfrm>
            <a:off x="6371909" y="1412776"/>
            <a:ext cx="2423626" cy="667941"/>
          </a:xfrm>
          <a:prstGeom prst="rect">
            <a:avLst/>
          </a:prstGeom>
          <a:solidFill>
            <a:schemeClr val="tx2">
              <a:lumMod val="40000"/>
              <a:lumOff val="60000"/>
            </a:schemeClr>
          </a:solidFill>
          <a:ln w="12700">
            <a:noFill/>
            <a:miter lim="400000"/>
          </a:ln>
          <a:effectLst/>
          <a:extLst>
            <a:ext uri="{C572A759-6A51-4108-AA02-DFA0A04FC94B}">
              <ma14:wrappingTextBoxFlag xmlns:ma14="http://schemas.microsoft.com/office/mac/drawingml/2011/main" val="1"/>
            </a:ext>
          </a:extLst>
        </p:spPr>
        <p:txBody>
          <a:bodyPr lIns="0" tIns="0" rIns="0" bIns="0" anchor="ctr"/>
          <a:lstStyle>
            <a:lvl1pPr>
              <a:defRPr sz="1900">
                <a:solidFill>
                  <a:srgbClr val="FFFFFF"/>
                </a:solidFill>
              </a:defRPr>
            </a:lvl1pPr>
          </a:lstStyle>
          <a:p>
            <a:pPr lvl="0" algn="ctr">
              <a:defRPr sz="1800">
                <a:solidFill>
                  <a:srgbClr val="000000"/>
                </a:solidFill>
              </a:defRPr>
            </a:pPr>
            <a:r>
              <a:rPr lang="ru-RU" sz="1800" b="1" dirty="0" smtClean="0"/>
              <a:t>Вне образовательных организаций</a:t>
            </a:r>
            <a:endParaRPr sz="1800" b="1" dirty="0"/>
          </a:p>
        </p:txBody>
      </p:sp>
      <p:sp>
        <p:nvSpPr>
          <p:cNvPr id="8" name="Shape 47"/>
          <p:cNvSpPr/>
          <p:nvPr/>
        </p:nvSpPr>
        <p:spPr>
          <a:xfrm>
            <a:off x="395536" y="2168528"/>
            <a:ext cx="1748001" cy="741165"/>
          </a:xfrm>
          <a:prstGeom prst="rect">
            <a:avLst/>
          </a:prstGeom>
          <a:solidFill>
            <a:schemeClr val="bg1">
              <a:lumMod val="85000"/>
            </a:schemeClr>
          </a:solidFill>
          <a:ln w="12700">
            <a:noFill/>
            <a:miter lim="400000"/>
          </a:ln>
          <a:effectLst/>
          <a:extLst>
            <a:ext uri="{C572A759-6A51-4108-AA02-DFA0A04FC94B}">
              <ma14:wrappingTextBoxFlag xmlns:ma14="http://schemas.microsoft.com/office/mac/drawingml/2011/main" val="1"/>
            </a:ext>
          </a:extLst>
        </p:spPr>
        <p:txBody>
          <a:bodyPr lIns="0" tIns="0" rIns="0" bIns="0" anchor="ctr"/>
          <a:lstStyle>
            <a:lvl1pPr>
              <a:defRPr sz="1700">
                <a:solidFill>
                  <a:srgbClr val="FFFFFF"/>
                </a:solidFill>
              </a:defRPr>
            </a:lvl1pPr>
          </a:lstStyle>
          <a:p>
            <a:pPr lvl="0" algn="ctr">
              <a:defRPr sz="1800">
                <a:solidFill>
                  <a:srgbClr val="000000"/>
                </a:solidFill>
              </a:defRPr>
            </a:pPr>
            <a:r>
              <a:rPr sz="1400" dirty="0" err="1"/>
              <a:t>Обучение</a:t>
            </a:r>
            <a:r>
              <a:rPr sz="1400" dirty="0"/>
              <a:t> </a:t>
            </a:r>
            <a:r>
              <a:rPr sz="1400" dirty="0" err="1"/>
              <a:t>на</a:t>
            </a:r>
            <a:r>
              <a:rPr sz="1400" dirty="0"/>
              <a:t> </a:t>
            </a:r>
            <a:r>
              <a:rPr sz="1400" dirty="0" err="1"/>
              <a:t>дому</a:t>
            </a:r>
            <a:endParaRPr sz="1400" dirty="0"/>
          </a:p>
        </p:txBody>
      </p:sp>
      <p:sp>
        <p:nvSpPr>
          <p:cNvPr id="9" name="Shape 60"/>
          <p:cNvSpPr/>
          <p:nvPr/>
        </p:nvSpPr>
        <p:spPr>
          <a:xfrm>
            <a:off x="2205741" y="2168528"/>
            <a:ext cx="1781225" cy="741165"/>
          </a:xfrm>
          <a:prstGeom prst="rect">
            <a:avLst/>
          </a:prstGeom>
          <a:solidFill>
            <a:schemeClr val="bg1">
              <a:lumMod val="85000"/>
            </a:schemeClr>
          </a:solidFill>
          <a:ln w="12700">
            <a:noFill/>
            <a:miter lim="400000"/>
          </a:ln>
          <a:effectLst/>
          <a:extLst>
            <a:ext uri="{C572A759-6A51-4108-AA02-DFA0A04FC94B}">
              <ma14:wrappingTextBoxFlag xmlns:ma14="http://schemas.microsoft.com/office/mac/drawingml/2011/main" val="1"/>
            </a:ext>
          </a:extLst>
        </p:spPr>
        <p:txBody>
          <a:bodyPr lIns="0" tIns="0" rIns="0" bIns="0" anchor="ctr"/>
          <a:lstStyle>
            <a:lvl1pPr>
              <a:defRPr sz="1700">
                <a:solidFill>
                  <a:srgbClr val="FFFFFF"/>
                </a:solidFill>
              </a:defRPr>
            </a:lvl1pPr>
          </a:lstStyle>
          <a:p>
            <a:pPr lvl="0" algn="ctr">
              <a:defRPr sz="1800">
                <a:solidFill>
                  <a:srgbClr val="000000"/>
                </a:solidFill>
              </a:defRPr>
            </a:pPr>
            <a:r>
              <a:rPr lang="ru-RU" sz="1400" dirty="0" smtClean="0"/>
              <a:t>Обучение в классе</a:t>
            </a:r>
            <a:endParaRPr sz="1400" dirty="0"/>
          </a:p>
        </p:txBody>
      </p:sp>
      <p:sp>
        <p:nvSpPr>
          <p:cNvPr id="10" name="Shape 51"/>
          <p:cNvSpPr/>
          <p:nvPr/>
        </p:nvSpPr>
        <p:spPr>
          <a:xfrm>
            <a:off x="411262" y="2997837"/>
            <a:ext cx="2730426" cy="608640"/>
          </a:xfrm>
          <a:prstGeom prst="rect">
            <a:avLst/>
          </a:prstGeom>
          <a:solidFill>
            <a:srgbClr val="FFC000"/>
          </a:solidFill>
          <a:ln w="12700">
            <a:miter lim="400000"/>
          </a:ln>
          <a:effectLst/>
          <a:extLst>
            <a:ext uri="{C572A759-6A51-4108-AA02-DFA0A04FC94B}">
              <ma14:wrappingTextBoxFlag xmlns:ma14="http://schemas.microsoft.com/office/mac/drawingml/2011/main" val="1"/>
            </a:ext>
          </a:extLst>
        </p:spPr>
        <p:txBody>
          <a:bodyPr lIns="0" tIns="0" rIns="0" bIns="0" anchor="ctr"/>
          <a:lstStyle>
            <a:lvl1pPr>
              <a:defRPr sz="2000"/>
            </a:lvl1pPr>
          </a:lstStyle>
          <a:p>
            <a:pPr marL="72000" lvl="0">
              <a:defRPr sz="1800"/>
            </a:pPr>
            <a:r>
              <a:rPr lang="ru-RU" sz="1400" dirty="0" smtClean="0"/>
              <a:t>Специальные коррекционные образовательные организации</a:t>
            </a:r>
            <a:endParaRPr sz="1400" dirty="0"/>
          </a:p>
        </p:txBody>
      </p:sp>
      <p:sp>
        <p:nvSpPr>
          <p:cNvPr id="11" name="Shape 36"/>
          <p:cNvSpPr/>
          <p:nvPr/>
        </p:nvSpPr>
        <p:spPr>
          <a:xfrm>
            <a:off x="413588" y="3686600"/>
            <a:ext cx="2730426" cy="921531"/>
          </a:xfrm>
          <a:prstGeom prst="rect">
            <a:avLst/>
          </a:prstGeom>
          <a:solidFill>
            <a:srgbClr val="FFC000"/>
          </a:solidFill>
          <a:ln w="12700">
            <a:miter lim="400000"/>
          </a:ln>
          <a:effectLst/>
          <a:extLst>
            <a:ext uri="{C572A759-6A51-4108-AA02-DFA0A04FC94B}">
              <ma14:wrappingTextBoxFlag xmlns:ma14="http://schemas.microsoft.com/office/mac/drawingml/2011/main" val="1"/>
            </a:ext>
          </a:extLst>
        </p:spPr>
        <p:txBody>
          <a:bodyPr lIns="0" tIns="0" rIns="0" bIns="0" anchor="ctr"/>
          <a:lstStyle>
            <a:lvl1pPr>
              <a:defRPr sz="1900"/>
            </a:lvl1pPr>
          </a:lstStyle>
          <a:p>
            <a:pPr marL="72000" lvl="0">
              <a:defRPr sz="1800"/>
            </a:pPr>
            <a:r>
              <a:rPr lang="ru-RU" sz="1400" dirty="0" smtClean="0"/>
              <a:t>Специальные (коррекционные) классы (группы) в общеобразовательных организациях</a:t>
            </a:r>
            <a:endParaRPr sz="1400" dirty="0"/>
          </a:p>
        </p:txBody>
      </p:sp>
      <p:sp>
        <p:nvSpPr>
          <p:cNvPr id="12" name="Shape 52"/>
          <p:cNvSpPr/>
          <p:nvPr/>
        </p:nvSpPr>
        <p:spPr>
          <a:xfrm>
            <a:off x="411758" y="5702823"/>
            <a:ext cx="2730426" cy="921532"/>
          </a:xfrm>
          <a:prstGeom prst="rect">
            <a:avLst/>
          </a:prstGeom>
          <a:solidFill>
            <a:srgbClr val="FFC000"/>
          </a:solidFill>
          <a:ln w="12700">
            <a:miter lim="400000"/>
          </a:ln>
          <a:effectLst/>
          <a:extLst>
            <a:ext uri="{C572A759-6A51-4108-AA02-DFA0A04FC94B}">
              <ma14:wrappingTextBoxFlag xmlns:ma14="http://schemas.microsoft.com/office/mac/drawingml/2011/main" val="1"/>
            </a:ext>
          </a:extLst>
        </p:spPr>
        <p:txBody>
          <a:bodyPr lIns="0" tIns="0" rIns="0" bIns="0" anchor="ctr"/>
          <a:lstStyle>
            <a:lvl1pPr>
              <a:defRPr sz="1900"/>
            </a:lvl1pPr>
          </a:lstStyle>
          <a:p>
            <a:pPr marL="72000" lvl="0">
              <a:defRPr sz="1800"/>
            </a:pPr>
            <a:r>
              <a:rPr lang="ru-RU" sz="1400" dirty="0" smtClean="0"/>
              <a:t>Структурные подразделения образовательных организаций в стационарах медучреждений</a:t>
            </a:r>
            <a:endParaRPr sz="1400" dirty="0"/>
          </a:p>
        </p:txBody>
      </p:sp>
      <p:sp>
        <p:nvSpPr>
          <p:cNvPr id="13" name="Shape 61"/>
          <p:cNvSpPr/>
          <p:nvPr/>
        </p:nvSpPr>
        <p:spPr>
          <a:xfrm>
            <a:off x="405880" y="4694712"/>
            <a:ext cx="2730426" cy="921531"/>
          </a:xfrm>
          <a:prstGeom prst="rect">
            <a:avLst/>
          </a:prstGeom>
          <a:solidFill>
            <a:srgbClr val="FFC000"/>
          </a:solidFill>
          <a:ln w="12700">
            <a:miter lim="400000"/>
          </a:ln>
          <a:effectLst/>
          <a:extLst>
            <a:ext uri="{C572A759-6A51-4108-AA02-DFA0A04FC94B}">
              <ma14:wrappingTextBoxFlag xmlns:ma14="http://schemas.microsoft.com/office/mac/drawingml/2011/main" val="1"/>
            </a:ext>
          </a:extLst>
        </p:spPr>
        <p:txBody>
          <a:bodyPr lIns="0" tIns="0" rIns="0" bIns="0" anchor="ctr"/>
          <a:lstStyle>
            <a:lvl1pPr>
              <a:defRPr sz="1900"/>
            </a:lvl1pPr>
          </a:lstStyle>
          <a:p>
            <a:pPr marL="72000" lvl="0">
              <a:defRPr sz="1800"/>
            </a:pPr>
            <a:r>
              <a:rPr lang="ru-RU" sz="1400" dirty="0" smtClean="0"/>
              <a:t>Совместное обучение с другими обучающимися в общеобразовательной организации</a:t>
            </a:r>
            <a:endParaRPr sz="1400" dirty="0"/>
          </a:p>
        </p:txBody>
      </p:sp>
      <p:sp>
        <p:nvSpPr>
          <p:cNvPr id="14" name="Shape 48"/>
          <p:cNvSpPr/>
          <p:nvPr/>
        </p:nvSpPr>
        <p:spPr>
          <a:xfrm>
            <a:off x="7254379" y="2190275"/>
            <a:ext cx="1561209" cy="554472"/>
          </a:xfrm>
          <a:prstGeom prst="rect">
            <a:avLst/>
          </a:prstGeom>
          <a:solidFill>
            <a:schemeClr val="bg1">
              <a:lumMod val="85000"/>
            </a:schemeClr>
          </a:solidFill>
          <a:ln w="12700">
            <a:noFill/>
            <a:miter lim="400000"/>
          </a:ln>
          <a:effectLst/>
          <a:extLst>
            <a:ext uri="{C572A759-6A51-4108-AA02-DFA0A04FC94B}">
              <ma14:wrappingTextBoxFlag xmlns:ma14="http://schemas.microsoft.com/office/mac/drawingml/2011/main" val="1"/>
            </a:ext>
          </a:extLst>
        </p:spPr>
        <p:txBody>
          <a:bodyPr lIns="0" tIns="0" rIns="0" bIns="0" anchor="ctr"/>
          <a:lstStyle>
            <a:lvl1pPr>
              <a:defRPr sz="1900">
                <a:solidFill>
                  <a:srgbClr val="FFFFFF"/>
                </a:solidFill>
              </a:defRPr>
            </a:lvl1pPr>
          </a:lstStyle>
          <a:p>
            <a:pPr lvl="0" algn="ctr">
              <a:defRPr sz="1800">
                <a:solidFill>
                  <a:srgbClr val="000000"/>
                </a:solidFill>
              </a:defRPr>
            </a:pPr>
            <a:r>
              <a:rPr lang="ru-RU" sz="1400" dirty="0" smtClean="0"/>
              <a:t>Семейное образование</a:t>
            </a:r>
            <a:endParaRPr sz="1400" dirty="0"/>
          </a:p>
        </p:txBody>
      </p:sp>
      <p:sp>
        <p:nvSpPr>
          <p:cNvPr id="15" name="Shape 49"/>
          <p:cNvSpPr/>
          <p:nvPr/>
        </p:nvSpPr>
        <p:spPr>
          <a:xfrm>
            <a:off x="7254379" y="2810498"/>
            <a:ext cx="1561209" cy="551944"/>
          </a:xfrm>
          <a:prstGeom prst="rect">
            <a:avLst/>
          </a:prstGeom>
          <a:solidFill>
            <a:schemeClr val="bg1">
              <a:lumMod val="85000"/>
            </a:schemeClr>
          </a:solidFill>
          <a:ln w="12700">
            <a:noFill/>
            <a:miter lim="400000"/>
          </a:ln>
          <a:effectLst/>
          <a:extLst>
            <a:ext uri="{C572A759-6A51-4108-AA02-DFA0A04FC94B}">
              <ma14:wrappingTextBoxFlag xmlns:ma14="http://schemas.microsoft.com/office/mac/drawingml/2011/main" val="1"/>
            </a:ext>
          </a:extLst>
        </p:spPr>
        <p:txBody>
          <a:bodyPr lIns="0" tIns="0" rIns="0" bIns="0" anchor="ctr"/>
          <a:lstStyle>
            <a:lvl1pPr>
              <a:defRPr sz="1900"/>
            </a:lvl1pPr>
          </a:lstStyle>
          <a:p>
            <a:pPr lvl="0" algn="ctr">
              <a:defRPr sz="1800"/>
            </a:pPr>
            <a:r>
              <a:rPr sz="1400" dirty="0" err="1"/>
              <a:t>Самообразование</a:t>
            </a:r>
            <a:endParaRPr sz="1400" dirty="0"/>
          </a:p>
        </p:txBody>
      </p:sp>
      <p:cxnSp>
        <p:nvCxnSpPr>
          <p:cNvPr id="18" name="Прямая соединительная линия 17"/>
          <p:cNvCxnSpPr/>
          <p:nvPr/>
        </p:nvCxnSpPr>
        <p:spPr>
          <a:xfrm>
            <a:off x="3397343" y="2909693"/>
            <a:ext cx="0" cy="392464"/>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9" name="Прямая соединительная линия 18"/>
          <p:cNvCxnSpPr/>
          <p:nvPr/>
        </p:nvCxnSpPr>
        <p:spPr>
          <a:xfrm>
            <a:off x="3559233" y="2909692"/>
            <a:ext cx="0" cy="1237674"/>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1" name="Прямая соединительная линия 20"/>
          <p:cNvCxnSpPr/>
          <p:nvPr/>
        </p:nvCxnSpPr>
        <p:spPr>
          <a:xfrm>
            <a:off x="3721121" y="2911787"/>
            <a:ext cx="0" cy="2082657"/>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3" name="Прямая соединительная линия 22"/>
          <p:cNvCxnSpPr/>
          <p:nvPr/>
        </p:nvCxnSpPr>
        <p:spPr>
          <a:xfrm>
            <a:off x="3868278" y="2909692"/>
            <a:ext cx="0" cy="3249002"/>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28" name="Прямая со стрелкой 27"/>
          <p:cNvCxnSpPr/>
          <p:nvPr/>
        </p:nvCxnSpPr>
        <p:spPr>
          <a:xfrm flipH="1">
            <a:off x="3136306" y="4994444"/>
            <a:ext cx="584815" cy="0"/>
          </a:xfrm>
          <a:prstGeom prst="straightConnector1">
            <a:avLst/>
          </a:prstGeom>
          <a:ln>
            <a:solidFill>
              <a:schemeClr val="bg1">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0" name="Прямая со стрелкой 29"/>
          <p:cNvCxnSpPr>
            <a:endCxn id="12" idx="3"/>
          </p:cNvCxnSpPr>
          <p:nvPr/>
        </p:nvCxnSpPr>
        <p:spPr>
          <a:xfrm flipH="1">
            <a:off x="3142184" y="6153799"/>
            <a:ext cx="726096" cy="9790"/>
          </a:xfrm>
          <a:prstGeom prst="straightConnector1">
            <a:avLst/>
          </a:prstGeom>
          <a:ln>
            <a:solidFill>
              <a:schemeClr val="bg1">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2" name="Прямая со стрелкой 31"/>
          <p:cNvCxnSpPr>
            <a:endCxn id="11" idx="3"/>
          </p:cNvCxnSpPr>
          <p:nvPr/>
        </p:nvCxnSpPr>
        <p:spPr>
          <a:xfrm flipH="1">
            <a:off x="3144014" y="4147366"/>
            <a:ext cx="415219" cy="0"/>
          </a:xfrm>
          <a:prstGeom prst="straightConnector1">
            <a:avLst/>
          </a:prstGeom>
          <a:ln>
            <a:solidFill>
              <a:schemeClr val="bg1">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9" name="Прямая со стрелкой 38"/>
          <p:cNvCxnSpPr/>
          <p:nvPr/>
        </p:nvCxnSpPr>
        <p:spPr>
          <a:xfrm flipH="1" flipV="1">
            <a:off x="3164421" y="3295737"/>
            <a:ext cx="232922" cy="6420"/>
          </a:xfrm>
          <a:prstGeom prst="straightConnector1">
            <a:avLst/>
          </a:prstGeom>
          <a:ln>
            <a:solidFill>
              <a:schemeClr val="bg1">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3" name="Прямая соединительная линия 42"/>
          <p:cNvCxnSpPr/>
          <p:nvPr/>
        </p:nvCxnSpPr>
        <p:spPr>
          <a:xfrm>
            <a:off x="6985589" y="2080852"/>
            <a:ext cx="0" cy="392464"/>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44" name="Прямая соединительная линия 43"/>
          <p:cNvCxnSpPr/>
          <p:nvPr/>
        </p:nvCxnSpPr>
        <p:spPr>
          <a:xfrm>
            <a:off x="6815468" y="2080852"/>
            <a:ext cx="0" cy="1005618"/>
          </a:xfrm>
          <a:prstGeom prst="line">
            <a:avLst/>
          </a:prstGeom>
          <a:ln>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47" name="Прямая со стрелкой 46"/>
          <p:cNvCxnSpPr/>
          <p:nvPr/>
        </p:nvCxnSpPr>
        <p:spPr>
          <a:xfrm>
            <a:off x="6815468" y="3104993"/>
            <a:ext cx="438911" cy="0"/>
          </a:xfrm>
          <a:prstGeom prst="straightConnector1">
            <a:avLst/>
          </a:prstGeom>
          <a:ln>
            <a:solidFill>
              <a:schemeClr val="bg1">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9" name="Прямая со стрелкой 48"/>
          <p:cNvCxnSpPr/>
          <p:nvPr/>
        </p:nvCxnSpPr>
        <p:spPr>
          <a:xfrm flipV="1">
            <a:off x="6985589" y="2467511"/>
            <a:ext cx="268790" cy="5805"/>
          </a:xfrm>
          <a:prstGeom prst="straightConnector1">
            <a:avLst/>
          </a:prstGeom>
          <a:ln>
            <a:solidFill>
              <a:schemeClr val="bg1">
                <a:lumMod val="75000"/>
              </a:schemeClr>
            </a:solidFill>
            <a:tailEnd type="arrow"/>
          </a:ln>
          <a:effectLst/>
        </p:spPr>
        <p:style>
          <a:lnRef idx="2">
            <a:schemeClr val="accent1"/>
          </a:lnRef>
          <a:fillRef idx="0">
            <a:schemeClr val="accent1"/>
          </a:fillRef>
          <a:effectRef idx="1">
            <a:schemeClr val="accent1"/>
          </a:effectRef>
          <a:fontRef idx="minor">
            <a:schemeClr val="tx1"/>
          </a:fontRef>
        </p:style>
      </p:cxnSp>
      <p:sp>
        <p:nvSpPr>
          <p:cNvPr id="51" name="Прямоугольник 50"/>
          <p:cNvSpPr/>
          <p:nvPr/>
        </p:nvSpPr>
        <p:spPr>
          <a:xfrm>
            <a:off x="395536" y="1416253"/>
            <a:ext cx="3591430" cy="664464"/>
          </a:xfrm>
          <a:prstGeom prst="rect">
            <a:avLst/>
          </a:prstGeom>
          <a:solidFill>
            <a:schemeClr val="tx2">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ru-RU" b="1" dirty="0" smtClean="0">
                <a:solidFill>
                  <a:schemeClr val="tx1"/>
                </a:solidFill>
              </a:rPr>
              <a:t>В образовательных организациях</a:t>
            </a:r>
            <a:endParaRPr lang="ru-RU" b="1" dirty="0">
              <a:solidFill>
                <a:schemeClr val="tx1"/>
              </a:solidFill>
            </a:endParaRPr>
          </a:p>
        </p:txBody>
      </p:sp>
      <p:sp>
        <p:nvSpPr>
          <p:cNvPr id="3" name="Прямоугольник 2"/>
          <p:cNvSpPr/>
          <p:nvPr/>
        </p:nvSpPr>
        <p:spPr>
          <a:xfrm>
            <a:off x="4536504" y="3953115"/>
            <a:ext cx="4211960" cy="2631490"/>
          </a:xfrm>
          <a:prstGeom prst="rect">
            <a:avLst/>
          </a:prstGeom>
        </p:spPr>
        <p:txBody>
          <a:bodyPr wrap="square">
            <a:spAutoFit/>
          </a:bodyPr>
          <a:lstStyle/>
          <a:p>
            <a:pPr lvl="0">
              <a:spcAft>
                <a:spcPts val="600"/>
              </a:spcAft>
              <a:defRPr sz="1800"/>
            </a:pPr>
            <a:r>
              <a:rPr lang="ru-RU" sz="1600" b="1" dirty="0">
                <a:solidFill>
                  <a:schemeClr val="tx2">
                    <a:lumMod val="75000"/>
                  </a:schemeClr>
                </a:solidFill>
                <a:ea typeface="Helvetica"/>
                <a:cs typeface="Helvetica"/>
                <a:sym typeface="Helvetica"/>
              </a:rPr>
              <a:t>Актуальность выбора организационной модели обучения детей с ОВЗ определяется</a:t>
            </a:r>
            <a:r>
              <a:rPr lang="ru-RU" sz="1600" b="1" dirty="0" smtClean="0">
                <a:solidFill>
                  <a:schemeClr val="tx2">
                    <a:lumMod val="75000"/>
                  </a:schemeClr>
                </a:solidFill>
                <a:ea typeface="Helvetica"/>
                <a:cs typeface="Helvetica"/>
                <a:sym typeface="Helvetica"/>
              </a:rPr>
              <a:t>:</a:t>
            </a:r>
            <a:endParaRPr lang="ru-RU" sz="1600" b="1" dirty="0">
              <a:solidFill>
                <a:schemeClr val="tx2">
                  <a:lumMod val="75000"/>
                </a:schemeClr>
              </a:solidFill>
              <a:ea typeface="Helvetica"/>
              <a:cs typeface="Helvetica"/>
              <a:sym typeface="Helvetica"/>
            </a:endParaRPr>
          </a:p>
          <a:p>
            <a:pPr marL="285750" indent="-285750">
              <a:buClr>
                <a:srgbClr val="FFC000"/>
              </a:buClr>
              <a:buSzPct val="130000"/>
              <a:buFont typeface="Arial" panose="020B0604020202020204" pitchFamily="34" charset="0"/>
              <a:buChar char="•"/>
              <a:defRPr sz="1800"/>
            </a:pPr>
            <a:r>
              <a:rPr lang="ru-RU" sz="1600" dirty="0" smtClean="0"/>
              <a:t>региональными особенностями</a:t>
            </a:r>
            <a:endParaRPr lang="ru-RU" sz="1600" dirty="0"/>
          </a:p>
          <a:p>
            <a:pPr marL="285750" indent="-285750">
              <a:buClr>
                <a:srgbClr val="FFC000"/>
              </a:buClr>
              <a:buSzPct val="130000"/>
              <a:buFont typeface="Arial" panose="020B0604020202020204" pitchFamily="34" charset="0"/>
              <a:buChar char="•"/>
              <a:defRPr sz="1800"/>
            </a:pPr>
            <a:r>
              <a:rPr lang="ru-RU" sz="1600" dirty="0"/>
              <a:t>инфраструктурой </a:t>
            </a:r>
            <a:r>
              <a:rPr lang="ru-RU" sz="1600" dirty="0" smtClean="0"/>
              <a:t>образования</a:t>
            </a:r>
            <a:endParaRPr lang="ru-RU" sz="1600" dirty="0"/>
          </a:p>
          <a:p>
            <a:pPr marL="285750" indent="-285750">
              <a:buClr>
                <a:srgbClr val="FFC000"/>
              </a:buClr>
              <a:buSzPct val="130000"/>
              <a:buFont typeface="Arial" panose="020B0604020202020204" pitchFamily="34" charset="0"/>
              <a:buChar char="•"/>
              <a:defRPr sz="1800"/>
            </a:pPr>
            <a:r>
              <a:rPr lang="ru-RU" sz="1600" dirty="0"/>
              <a:t>нормативом </a:t>
            </a:r>
            <a:r>
              <a:rPr lang="ru-RU" sz="1600" dirty="0" smtClean="0"/>
              <a:t>финансирования</a:t>
            </a:r>
            <a:endParaRPr lang="ru-RU" sz="1600" dirty="0"/>
          </a:p>
          <a:p>
            <a:pPr marL="285750" indent="-285750">
              <a:buClr>
                <a:srgbClr val="FFC000"/>
              </a:buClr>
              <a:buSzPct val="130000"/>
              <a:buFont typeface="Arial" panose="020B0604020202020204" pitchFamily="34" charset="0"/>
              <a:buChar char="•"/>
              <a:defRPr sz="1800"/>
            </a:pPr>
            <a:r>
              <a:rPr lang="ru-RU" sz="1600" dirty="0"/>
              <a:t>возрастными, типологическими и индивидуальными особенностями обучающихся с </a:t>
            </a:r>
            <a:r>
              <a:rPr lang="ru-RU" sz="1600" dirty="0" smtClean="0"/>
              <a:t>ОВЗ</a:t>
            </a:r>
            <a:endParaRPr lang="ru-RU" sz="1600" dirty="0"/>
          </a:p>
          <a:p>
            <a:pPr marL="285750" indent="-285750">
              <a:buClr>
                <a:srgbClr val="FFC000"/>
              </a:buClr>
              <a:buSzPct val="130000"/>
              <a:buFont typeface="Arial" panose="020B0604020202020204" pitchFamily="34" charset="0"/>
              <a:buChar char="•"/>
              <a:defRPr sz="1800"/>
            </a:pPr>
            <a:r>
              <a:rPr lang="ru-RU" sz="1600" dirty="0"/>
              <a:t>особыми образовательными потребностями обучающихся с </a:t>
            </a:r>
            <a:r>
              <a:rPr lang="ru-RU" sz="1600" dirty="0" smtClean="0"/>
              <a:t>ОВЗ и </a:t>
            </a:r>
            <a:r>
              <a:rPr lang="ru-RU" sz="1600" dirty="0"/>
              <a:t>др.</a:t>
            </a:r>
          </a:p>
        </p:txBody>
      </p:sp>
    </p:spTree>
    <p:extLst>
      <p:ext uri="{BB962C8B-B14F-4D97-AF65-F5344CB8AC3E}">
        <p14:creationId xmlns:p14="http://schemas.microsoft.com/office/powerpoint/2010/main" val="258299073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dirty="0" smtClean="0"/>
              <a:t>Мероприятия по материально-техническому обеспечению</a:t>
            </a:r>
            <a:endParaRPr lang="ru-RU" sz="3600" dirty="0"/>
          </a:p>
        </p:txBody>
      </p:sp>
      <p:sp>
        <p:nvSpPr>
          <p:cNvPr id="3" name="Содержимое 2"/>
          <p:cNvSpPr>
            <a:spLocks noGrp="1"/>
          </p:cNvSpPr>
          <p:nvPr>
            <p:ph idx="1"/>
          </p:nvPr>
        </p:nvSpPr>
        <p:spPr>
          <a:xfrm>
            <a:off x="457200" y="1744217"/>
            <a:ext cx="8229600" cy="1900808"/>
          </a:xfrm>
          <a:solidFill>
            <a:schemeClr val="tx2">
              <a:lumMod val="40000"/>
              <a:lumOff val="60000"/>
            </a:schemeClr>
          </a:solidFill>
        </p:spPr>
        <p:txBody>
          <a:bodyPr>
            <a:noAutofit/>
          </a:bodyPr>
          <a:lstStyle/>
          <a:p>
            <a:pPr>
              <a:lnSpc>
                <a:spcPct val="120000"/>
              </a:lnSpc>
              <a:spcAft>
                <a:spcPts val="600"/>
              </a:spcAft>
              <a:buClr>
                <a:srgbClr val="FFCF20"/>
              </a:buClr>
            </a:pPr>
            <a:r>
              <a:rPr lang="ru-RU" sz="2300" dirty="0" smtClean="0"/>
              <a:t>Анализ материально-технического обеспечения ОО в соответствии с требованиями ФГОС, санитарными и противопожарными нормами, нормами охраны труда работников, нормами охраны здоровья обучающихся </a:t>
            </a:r>
          </a:p>
        </p:txBody>
      </p:sp>
      <p:sp>
        <p:nvSpPr>
          <p:cNvPr id="4" name="Прямоугольник 3"/>
          <p:cNvSpPr/>
          <p:nvPr/>
        </p:nvSpPr>
        <p:spPr>
          <a:xfrm>
            <a:off x="467544" y="3645024"/>
            <a:ext cx="8208912" cy="648072"/>
          </a:xfrm>
          <a:prstGeom prst="rect">
            <a:avLst/>
          </a:prstGeom>
          <a:solidFill>
            <a:schemeClr val="bg1">
              <a:lumMod val="85000"/>
            </a:schemeClr>
          </a:solidFill>
        </p:spPr>
        <p:txBody>
          <a:bodyPr>
            <a:noAutofit/>
          </a:bodyPr>
          <a:lstStyle/>
          <a:p>
            <a:pPr marL="342900" indent="-342900">
              <a:lnSpc>
                <a:spcPct val="120000"/>
              </a:lnSpc>
              <a:spcBef>
                <a:spcPct val="20000"/>
              </a:spcBef>
              <a:spcAft>
                <a:spcPts val="600"/>
              </a:spcAft>
              <a:buClr>
                <a:srgbClr val="FFCF20"/>
              </a:buClr>
              <a:buFont typeface="Arial" pitchFamily="34" charset="0"/>
              <a:buChar char="•"/>
            </a:pPr>
            <a:r>
              <a:rPr lang="ru-RU" sz="2300" dirty="0"/>
              <a:t>Доведение инфраструктуры ОО до требуемого ФГОС уровня</a:t>
            </a:r>
          </a:p>
        </p:txBody>
      </p:sp>
      <p:sp>
        <p:nvSpPr>
          <p:cNvPr id="5" name="Прямоугольник 4"/>
          <p:cNvSpPr/>
          <p:nvPr/>
        </p:nvSpPr>
        <p:spPr>
          <a:xfrm>
            <a:off x="467544" y="4293096"/>
            <a:ext cx="8208912" cy="2232248"/>
          </a:xfrm>
          <a:prstGeom prst="rect">
            <a:avLst/>
          </a:prstGeom>
          <a:solidFill>
            <a:schemeClr val="tx2">
              <a:lumMod val="40000"/>
              <a:lumOff val="60000"/>
            </a:schemeClr>
          </a:solidFill>
        </p:spPr>
        <p:txBody>
          <a:bodyPr>
            <a:noAutofit/>
          </a:bodyPr>
          <a:lstStyle/>
          <a:p>
            <a:pPr marL="342900" indent="-342900">
              <a:lnSpc>
                <a:spcPct val="120000"/>
              </a:lnSpc>
              <a:spcBef>
                <a:spcPct val="20000"/>
              </a:spcBef>
              <a:spcAft>
                <a:spcPts val="600"/>
              </a:spcAft>
              <a:buClr>
                <a:srgbClr val="FFCF20"/>
              </a:buClr>
              <a:buFont typeface="Arial" pitchFamily="34" charset="0"/>
              <a:buChar char="•"/>
            </a:pPr>
            <a:r>
              <a:rPr lang="ru-RU" sz="2300" dirty="0"/>
              <a:t>Разработка локальных актов, регламентирующих организацию инфраструктуры ОО (положение о культурно-досуговом центре, информационно-библиотечном центре, физкультурно-оздоровительном центре, учебно-методическом центре и пр.)</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dirty="0" smtClean="0"/>
              <a:t>Направления работы по обеспечению реализации ФГОС обучающихся с ОВЗ</a:t>
            </a:r>
            <a:endParaRPr lang="ru-RU" sz="3600" dirty="0"/>
          </a:p>
        </p:txBody>
      </p:sp>
      <p:sp>
        <p:nvSpPr>
          <p:cNvPr id="5" name="Содержимое 4"/>
          <p:cNvSpPr>
            <a:spLocks noGrp="1"/>
          </p:cNvSpPr>
          <p:nvPr>
            <p:ph idx="1"/>
          </p:nvPr>
        </p:nvSpPr>
        <p:spPr/>
        <p:txBody>
          <a:bodyPr>
            <a:normAutofit/>
          </a:bodyPr>
          <a:lstStyle/>
          <a:p>
            <a:pPr marL="285750" indent="-285750">
              <a:defRPr/>
            </a:pPr>
            <a:r>
              <a:rPr lang="ru-RU" dirty="0" smtClean="0">
                <a:solidFill>
                  <a:schemeClr val="bg1">
                    <a:lumMod val="65000"/>
                  </a:schemeClr>
                </a:solidFill>
              </a:rPr>
              <a:t>Аналитическое</a:t>
            </a:r>
          </a:p>
          <a:p>
            <a:pPr marL="285750" indent="-285750">
              <a:defRPr/>
            </a:pPr>
            <a:r>
              <a:rPr lang="ru-RU" dirty="0" smtClean="0">
                <a:solidFill>
                  <a:schemeClr val="bg1">
                    <a:lumMod val="65000"/>
                  </a:schemeClr>
                </a:solidFill>
              </a:rPr>
              <a:t>Нормативно-правовое и методическое</a:t>
            </a:r>
          </a:p>
          <a:p>
            <a:pPr marL="285750" indent="-285750">
              <a:defRPr/>
            </a:pPr>
            <a:r>
              <a:rPr lang="ru-RU" dirty="0" smtClean="0">
                <a:solidFill>
                  <a:schemeClr val="bg1">
                    <a:lumMod val="65000"/>
                  </a:schemeClr>
                </a:solidFill>
              </a:rPr>
              <a:t>Организационное</a:t>
            </a:r>
          </a:p>
          <a:p>
            <a:pPr marL="285750" indent="-285750">
              <a:defRPr/>
            </a:pPr>
            <a:r>
              <a:rPr lang="ru-RU" dirty="0" smtClean="0">
                <a:solidFill>
                  <a:schemeClr val="bg1">
                    <a:lumMod val="65000"/>
                  </a:schemeClr>
                </a:solidFill>
              </a:rPr>
              <a:t>Кадровое</a:t>
            </a:r>
          </a:p>
          <a:p>
            <a:pPr marL="285750" indent="-285750">
              <a:defRPr/>
            </a:pPr>
            <a:r>
              <a:rPr lang="ru-RU" dirty="0" smtClean="0">
                <a:solidFill>
                  <a:schemeClr val="bg1">
                    <a:lumMod val="65000"/>
                  </a:schemeClr>
                </a:solidFill>
              </a:rPr>
              <a:t>Материально-техническое</a:t>
            </a:r>
          </a:p>
          <a:p>
            <a:pPr marL="285750" indent="-285750">
              <a:defRPr/>
            </a:pPr>
            <a:r>
              <a:rPr lang="ru-RU" dirty="0" smtClean="0"/>
              <a:t>Информационное</a:t>
            </a:r>
          </a:p>
          <a:p>
            <a:endParaRPr lang="ru-RU" dirty="0"/>
          </a:p>
        </p:txBody>
      </p:sp>
    </p:spTree>
    <p:extLst>
      <p:ext uri="{BB962C8B-B14F-4D97-AF65-F5344CB8AC3E}">
        <p14:creationId xmlns:p14="http://schemas.microsoft.com/office/powerpoint/2010/main" val="937368265"/>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dirty="0" smtClean="0"/>
              <a:t>Информационное обеспечение </a:t>
            </a:r>
            <a:br>
              <a:rPr lang="ru-RU" sz="3600" dirty="0" smtClean="0"/>
            </a:br>
            <a:endParaRPr lang="ru-RU" sz="3600" dirty="0"/>
          </a:p>
        </p:txBody>
      </p:sp>
      <p:sp>
        <p:nvSpPr>
          <p:cNvPr id="6" name="Полилиния 5"/>
          <p:cNvSpPr/>
          <p:nvPr/>
        </p:nvSpPr>
        <p:spPr>
          <a:xfrm>
            <a:off x="4571999" y="1700808"/>
            <a:ext cx="3533548" cy="279820"/>
          </a:xfrm>
          <a:custGeom>
            <a:avLst/>
            <a:gdLst/>
            <a:ahLst/>
            <a:cxnLst/>
            <a:rect l="0" t="0" r="0" b="0"/>
            <a:pathLst>
              <a:path>
                <a:moveTo>
                  <a:pt x="0" y="0"/>
                </a:moveTo>
                <a:lnTo>
                  <a:pt x="0" y="139910"/>
                </a:lnTo>
                <a:lnTo>
                  <a:pt x="3533548" y="139910"/>
                </a:lnTo>
                <a:lnTo>
                  <a:pt x="3533548" y="279820"/>
                </a:lnTo>
              </a:path>
            </a:pathLst>
          </a:custGeom>
          <a:noFill/>
          <a:ln>
            <a:solidFill>
              <a:srgbClr val="FFCF20"/>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7" name="Полилиния 6"/>
          <p:cNvSpPr/>
          <p:nvPr/>
        </p:nvSpPr>
        <p:spPr>
          <a:xfrm>
            <a:off x="4571999" y="1700808"/>
            <a:ext cx="1177849" cy="279820"/>
          </a:xfrm>
          <a:custGeom>
            <a:avLst/>
            <a:gdLst/>
            <a:ahLst/>
            <a:cxnLst/>
            <a:rect l="0" t="0" r="0" b="0"/>
            <a:pathLst>
              <a:path>
                <a:moveTo>
                  <a:pt x="0" y="0"/>
                </a:moveTo>
                <a:lnTo>
                  <a:pt x="0" y="139910"/>
                </a:lnTo>
                <a:lnTo>
                  <a:pt x="1177849" y="139910"/>
                </a:lnTo>
                <a:lnTo>
                  <a:pt x="1177849" y="279820"/>
                </a:lnTo>
              </a:path>
            </a:pathLst>
          </a:custGeom>
          <a:noFill/>
          <a:ln>
            <a:solidFill>
              <a:srgbClr val="FFCF20"/>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 name="Полилиния 7"/>
          <p:cNvSpPr/>
          <p:nvPr/>
        </p:nvSpPr>
        <p:spPr>
          <a:xfrm>
            <a:off x="3394150" y="1700808"/>
            <a:ext cx="1177849" cy="279820"/>
          </a:xfrm>
          <a:custGeom>
            <a:avLst/>
            <a:gdLst/>
            <a:ahLst/>
            <a:cxnLst/>
            <a:rect l="0" t="0" r="0" b="0"/>
            <a:pathLst>
              <a:path>
                <a:moveTo>
                  <a:pt x="1177849" y="0"/>
                </a:moveTo>
                <a:lnTo>
                  <a:pt x="1177849" y="139910"/>
                </a:lnTo>
                <a:lnTo>
                  <a:pt x="0" y="139910"/>
                </a:lnTo>
                <a:lnTo>
                  <a:pt x="0" y="279820"/>
                </a:lnTo>
              </a:path>
            </a:pathLst>
          </a:custGeom>
          <a:noFill/>
          <a:ln>
            <a:solidFill>
              <a:srgbClr val="FFCF20"/>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 name="Полилиния 8"/>
          <p:cNvSpPr/>
          <p:nvPr/>
        </p:nvSpPr>
        <p:spPr>
          <a:xfrm>
            <a:off x="1038451" y="1700808"/>
            <a:ext cx="3533548" cy="279820"/>
          </a:xfrm>
          <a:custGeom>
            <a:avLst/>
            <a:gdLst/>
            <a:ahLst/>
            <a:cxnLst/>
            <a:rect l="0" t="0" r="0" b="0"/>
            <a:pathLst>
              <a:path>
                <a:moveTo>
                  <a:pt x="3533548" y="0"/>
                </a:moveTo>
                <a:lnTo>
                  <a:pt x="3533548" y="139910"/>
                </a:lnTo>
                <a:lnTo>
                  <a:pt x="0" y="139910"/>
                </a:lnTo>
                <a:lnTo>
                  <a:pt x="0" y="279820"/>
                </a:lnTo>
              </a:path>
            </a:pathLst>
          </a:custGeom>
          <a:noFill/>
          <a:ln>
            <a:solidFill>
              <a:srgbClr val="FFCF20"/>
            </a:solidFill>
          </a:ln>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Полилиния 9"/>
          <p:cNvSpPr/>
          <p:nvPr/>
        </p:nvSpPr>
        <p:spPr>
          <a:xfrm>
            <a:off x="899592" y="1341007"/>
            <a:ext cx="7344815" cy="503817"/>
          </a:xfrm>
          <a:custGeom>
            <a:avLst/>
            <a:gdLst>
              <a:gd name="connsiteX0" fmla="*/ 0 w 6912769"/>
              <a:gd name="connsiteY0" fmla="*/ 0 h 666238"/>
              <a:gd name="connsiteX1" fmla="*/ 6912769 w 6912769"/>
              <a:gd name="connsiteY1" fmla="*/ 0 h 666238"/>
              <a:gd name="connsiteX2" fmla="*/ 6912769 w 6912769"/>
              <a:gd name="connsiteY2" fmla="*/ 666238 h 666238"/>
              <a:gd name="connsiteX3" fmla="*/ 0 w 6912769"/>
              <a:gd name="connsiteY3" fmla="*/ 666238 h 666238"/>
              <a:gd name="connsiteX4" fmla="*/ 0 w 6912769"/>
              <a:gd name="connsiteY4" fmla="*/ 0 h 666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2769" h="666238">
                <a:moveTo>
                  <a:pt x="0" y="0"/>
                </a:moveTo>
                <a:lnTo>
                  <a:pt x="6912769" y="0"/>
                </a:lnTo>
                <a:lnTo>
                  <a:pt x="6912769" y="666238"/>
                </a:lnTo>
                <a:lnTo>
                  <a:pt x="0" y="666238"/>
                </a:lnTo>
                <a:lnTo>
                  <a:pt x="0" y="0"/>
                </a:lnTo>
                <a:close/>
              </a:path>
            </a:pathLst>
          </a:custGeom>
          <a:solidFill>
            <a:srgbClr val="FFC000"/>
          </a:solid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780" tIns="17780" rIns="17780" bIns="17780" numCol="1" spcCol="1270" anchor="ctr" anchorCtr="0">
            <a:noAutofit/>
          </a:bodyPr>
          <a:lstStyle/>
          <a:p>
            <a:pPr lvl="0" algn="ctr" defTabSz="1244600" rtl="0">
              <a:lnSpc>
                <a:spcPct val="90000"/>
              </a:lnSpc>
              <a:spcBef>
                <a:spcPct val="0"/>
              </a:spcBef>
              <a:spcAft>
                <a:spcPct val="35000"/>
              </a:spcAft>
            </a:pPr>
            <a:r>
              <a:rPr lang="ru-RU" sz="2800" kern="1200" dirty="0" smtClean="0">
                <a:solidFill>
                  <a:schemeClr val="tx1"/>
                </a:solidFill>
              </a:rPr>
              <a:t>Объекты информационной кампании:</a:t>
            </a:r>
            <a:endParaRPr lang="ru-RU" sz="2800" kern="1200" dirty="0">
              <a:solidFill>
                <a:schemeClr val="tx1"/>
              </a:solidFill>
            </a:endParaRPr>
          </a:p>
        </p:txBody>
      </p:sp>
      <p:sp>
        <p:nvSpPr>
          <p:cNvPr id="11" name="Полилиния 10"/>
          <p:cNvSpPr/>
          <p:nvPr/>
        </p:nvSpPr>
        <p:spPr>
          <a:xfrm>
            <a:off x="251519" y="1980629"/>
            <a:ext cx="1872209" cy="853902"/>
          </a:xfrm>
          <a:custGeom>
            <a:avLst/>
            <a:gdLst>
              <a:gd name="connsiteX0" fmla="*/ 0 w 2075878"/>
              <a:gd name="connsiteY0" fmla="*/ 0 h 666238"/>
              <a:gd name="connsiteX1" fmla="*/ 2075878 w 2075878"/>
              <a:gd name="connsiteY1" fmla="*/ 0 h 666238"/>
              <a:gd name="connsiteX2" fmla="*/ 2075878 w 2075878"/>
              <a:gd name="connsiteY2" fmla="*/ 666238 h 666238"/>
              <a:gd name="connsiteX3" fmla="*/ 0 w 2075878"/>
              <a:gd name="connsiteY3" fmla="*/ 666238 h 666238"/>
              <a:gd name="connsiteX4" fmla="*/ 0 w 2075878"/>
              <a:gd name="connsiteY4" fmla="*/ 0 h 666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5878" h="666238">
                <a:moveTo>
                  <a:pt x="0" y="0"/>
                </a:moveTo>
                <a:lnTo>
                  <a:pt x="2075878" y="0"/>
                </a:lnTo>
                <a:lnTo>
                  <a:pt x="2075878" y="666238"/>
                </a:lnTo>
                <a:lnTo>
                  <a:pt x="0" y="666238"/>
                </a:lnTo>
                <a:lnTo>
                  <a:pt x="0" y="0"/>
                </a:lnTo>
                <a:close/>
              </a:path>
            </a:pathLst>
          </a:custGeom>
          <a:solidFill>
            <a:schemeClr val="tx2">
              <a:lumMod val="40000"/>
              <a:lumOff val="60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ru-RU" kern="1200" dirty="0" smtClean="0">
                <a:solidFill>
                  <a:schemeClr val="tx1"/>
                </a:solidFill>
              </a:rPr>
              <a:t>Работники образования</a:t>
            </a:r>
            <a:endParaRPr lang="ru-RU" kern="1200" dirty="0">
              <a:solidFill>
                <a:schemeClr val="tx1"/>
              </a:solidFill>
            </a:endParaRPr>
          </a:p>
        </p:txBody>
      </p:sp>
      <p:sp>
        <p:nvSpPr>
          <p:cNvPr id="12" name="Полилиния 11"/>
          <p:cNvSpPr/>
          <p:nvPr/>
        </p:nvSpPr>
        <p:spPr>
          <a:xfrm>
            <a:off x="2339752" y="1980629"/>
            <a:ext cx="2088232" cy="853902"/>
          </a:xfrm>
          <a:custGeom>
            <a:avLst/>
            <a:gdLst>
              <a:gd name="connsiteX0" fmla="*/ 0 w 2075878"/>
              <a:gd name="connsiteY0" fmla="*/ 0 h 666238"/>
              <a:gd name="connsiteX1" fmla="*/ 2075878 w 2075878"/>
              <a:gd name="connsiteY1" fmla="*/ 0 h 666238"/>
              <a:gd name="connsiteX2" fmla="*/ 2075878 w 2075878"/>
              <a:gd name="connsiteY2" fmla="*/ 666238 h 666238"/>
              <a:gd name="connsiteX3" fmla="*/ 0 w 2075878"/>
              <a:gd name="connsiteY3" fmla="*/ 666238 h 666238"/>
              <a:gd name="connsiteX4" fmla="*/ 0 w 2075878"/>
              <a:gd name="connsiteY4" fmla="*/ 0 h 666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5878" h="666238">
                <a:moveTo>
                  <a:pt x="0" y="0"/>
                </a:moveTo>
                <a:lnTo>
                  <a:pt x="2075878" y="0"/>
                </a:lnTo>
                <a:lnTo>
                  <a:pt x="2075878" y="666238"/>
                </a:lnTo>
                <a:lnTo>
                  <a:pt x="0" y="666238"/>
                </a:lnTo>
                <a:lnTo>
                  <a:pt x="0" y="0"/>
                </a:lnTo>
                <a:close/>
              </a:path>
            </a:pathLst>
          </a:custGeom>
          <a:solidFill>
            <a:schemeClr val="tx2">
              <a:lumMod val="40000"/>
              <a:lumOff val="60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ru-RU" kern="1200" dirty="0" smtClean="0">
                <a:solidFill>
                  <a:schemeClr val="tx1"/>
                </a:solidFill>
              </a:rPr>
              <a:t>Обучающиеся с ОВЗ</a:t>
            </a:r>
            <a:endParaRPr lang="ru-RU" kern="1200" dirty="0">
              <a:solidFill>
                <a:schemeClr val="tx1"/>
              </a:solidFill>
            </a:endParaRPr>
          </a:p>
        </p:txBody>
      </p:sp>
      <p:sp>
        <p:nvSpPr>
          <p:cNvPr id="13" name="Полилиния 12"/>
          <p:cNvSpPr/>
          <p:nvPr/>
        </p:nvSpPr>
        <p:spPr>
          <a:xfrm>
            <a:off x="4680012" y="1980629"/>
            <a:ext cx="2124236" cy="853902"/>
          </a:xfrm>
          <a:custGeom>
            <a:avLst/>
            <a:gdLst>
              <a:gd name="connsiteX0" fmla="*/ 0 w 2075878"/>
              <a:gd name="connsiteY0" fmla="*/ 0 h 666238"/>
              <a:gd name="connsiteX1" fmla="*/ 2075878 w 2075878"/>
              <a:gd name="connsiteY1" fmla="*/ 0 h 666238"/>
              <a:gd name="connsiteX2" fmla="*/ 2075878 w 2075878"/>
              <a:gd name="connsiteY2" fmla="*/ 666238 h 666238"/>
              <a:gd name="connsiteX3" fmla="*/ 0 w 2075878"/>
              <a:gd name="connsiteY3" fmla="*/ 666238 h 666238"/>
              <a:gd name="connsiteX4" fmla="*/ 0 w 2075878"/>
              <a:gd name="connsiteY4" fmla="*/ 0 h 666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5878" h="666238">
                <a:moveTo>
                  <a:pt x="0" y="0"/>
                </a:moveTo>
                <a:lnTo>
                  <a:pt x="2075878" y="0"/>
                </a:lnTo>
                <a:lnTo>
                  <a:pt x="2075878" y="666238"/>
                </a:lnTo>
                <a:lnTo>
                  <a:pt x="0" y="666238"/>
                </a:lnTo>
                <a:lnTo>
                  <a:pt x="0" y="0"/>
                </a:lnTo>
                <a:close/>
              </a:path>
            </a:pathLst>
          </a:custGeom>
          <a:solidFill>
            <a:schemeClr val="tx2">
              <a:lumMod val="40000"/>
              <a:lumOff val="60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ru-RU" kern="1200" dirty="0" smtClean="0">
                <a:solidFill>
                  <a:schemeClr val="tx1"/>
                </a:solidFill>
              </a:rPr>
              <a:t>Родители обучающихся с ОВЗ</a:t>
            </a:r>
            <a:endParaRPr lang="ru-RU" kern="1200" dirty="0">
              <a:solidFill>
                <a:schemeClr val="tx1"/>
              </a:solidFill>
            </a:endParaRPr>
          </a:p>
        </p:txBody>
      </p:sp>
      <p:sp>
        <p:nvSpPr>
          <p:cNvPr id="14" name="Полилиния 13"/>
          <p:cNvSpPr/>
          <p:nvPr/>
        </p:nvSpPr>
        <p:spPr>
          <a:xfrm>
            <a:off x="7092281" y="1980629"/>
            <a:ext cx="1857756" cy="853902"/>
          </a:xfrm>
          <a:custGeom>
            <a:avLst/>
            <a:gdLst>
              <a:gd name="connsiteX0" fmla="*/ 0 w 2075878"/>
              <a:gd name="connsiteY0" fmla="*/ 0 h 666238"/>
              <a:gd name="connsiteX1" fmla="*/ 2075878 w 2075878"/>
              <a:gd name="connsiteY1" fmla="*/ 0 h 666238"/>
              <a:gd name="connsiteX2" fmla="*/ 2075878 w 2075878"/>
              <a:gd name="connsiteY2" fmla="*/ 666238 h 666238"/>
              <a:gd name="connsiteX3" fmla="*/ 0 w 2075878"/>
              <a:gd name="connsiteY3" fmla="*/ 666238 h 666238"/>
              <a:gd name="connsiteX4" fmla="*/ 0 w 2075878"/>
              <a:gd name="connsiteY4" fmla="*/ 0 h 6662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75878" h="666238">
                <a:moveTo>
                  <a:pt x="0" y="0"/>
                </a:moveTo>
                <a:lnTo>
                  <a:pt x="2075878" y="0"/>
                </a:lnTo>
                <a:lnTo>
                  <a:pt x="2075878" y="666238"/>
                </a:lnTo>
                <a:lnTo>
                  <a:pt x="0" y="666238"/>
                </a:lnTo>
                <a:lnTo>
                  <a:pt x="0" y="0"/>
                </a:lnTo>
                <a:close/>
              </a:path>
            </a:pathLst>
          </a:custGeom>
          <a:solidFill>
            <a:schemeClr val="tx2">
              <a:lumMod val="40000"/>
              <a:lumOff val="60000"/>
            </a:schemeClr>
          </a:solidFill>
          <a:ln>
            <a:noFill/>
          </a:ln>
        </p:spPr>
        <p:style>
          <a:lnRef idx="2">
            <a:scrgbClr r="0" g="0" b="0"/>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ru-RU" kern="1200" dirty="0" smtClean="0">
                <a:solidFill>
                  <a:schemeClr val="tx1"/>
                </a:solidFill>
              </a:rPr>
              <a:t>Обучающиеся без ограничений здоровья</a:t>
            </a:r>
            <a:endParaRPr lang="ru-RU" kern="1200" dirty="0">
              <a:solidFill>
                <a:schemeClr val="tx1"/>
              </a:solidFill>
            </a:endParaRPr>
          </a:p>
        </p:txBody>
      </p:sp>
      <p:sp>
        <p:nvSpPr>
          <p:cNvPr id="4" name="Прямоугольник 3"/>
          <p:cNvSpPr/>
          <p:nvPr/>
        </p:nvSpPr>
        <p:spPr>
          <a:xfrm>
            <a:off x="467544" y="2906540"/>
            <a:ext cx="8424936" cy="3906836"/>
          </a:xfrm>
          <a:prstGeom prst="rect">
            <a:avLst/>
          </a:prstGeom>
        </p:spPr>
        <p:txBody>
          <a:bodyPr wrap="square">
            <a:noAutofit/>
          </a:bodyPr>
          <a:lstStyle/>
          <a:p>
            <a:pPr>
              <a:buNone/>
            </a:pPr>
            <a:r>
              <a:rPr lang="ru-RU" b="1" dirty="0" smtClean="0"/>
              <a:t>Первоочередные задачи:</a:t>
            </a:r>
          </a:p>
          <a:p>
            <a:pPr marL="179388" indent="-179388">
              <a:buClr>
                <a:srgbClr val="FFCF20"/>
              </a:buClr>
              <a:buFont typeface="Arial" pitchFamily="34" charset="0"/>
              <a:buChar char="•"/>
            </a:pPr>
            <a:r>
              <a:rPr lang="ru-RU" b="1" dirty="0" smtClean="0">
                <a:solidFill>
                  <a:schemeClr val="tx2">
                    <a:lumMod val="75000"/>
                  </a:schemeClr>
                </a:solidFill>
              </a:rPr>
              <a:t>Доведение нормативных документов </a:t>
            </a:r>
            <a:r>
              <a:rPr lang="ru-RU" dirty="0" smtClean="0"/>
              <a:t>до сведения всех заинтересованных лиц</a:t>
            </a:r>
          </a:p>
          <a:p>
            <a:pPr marL="179388" indent="-179388">
              <a:buClr>
                <a:srgbClr val="FFCF20"/>
              </a:buClr>
              <a:buFont typeface="Arial" pitchFamily="34" charset="0"/>
              <a:buChar char="•"/>
            </a:pPr>
            <a:r>
              <a:rPr lang="ru-RU" b="1" dirty="0" smtClean="0">
                <a:solidFill>
                  <a:schemeClr val="tx2">
                    <a:lumMod val="75000"/>
                  </a:schemeClr>
                </a:solidFill>
              </a:rPr>
              <a:t>Разработка новых версий официальных сайтов </a:t>
            </a:r>
            <a:r>
              <a:rPr lang="ru-RU" dirty="0" smtClean="0"/>
              <a:t>органов управления образованием и образовательных организаций, в том числе и с позиции необходимости размещения на них актуальной информации о введении ФГОС и связанных с этим изменениях в работе</a:t>
            </a:r>
          </a:p>
          <a:p>
            <a:pPr marL="179388" indent="-179388">
              <a:buClr>
                <a:srgbClr val="FFCF20"/>
              </a:buClr>
              <a:buFont typeface="Arial" pitchFamily="34" charset="0"/>
              <a:buChar char="•"/>
            </a:pPr>
            <a:r>
              <a:rPr lang="ru-RU" dirty="0" smtClean="0"/>
              <a:t>Изменение подходов к </a:t>
            </a:r>
            <a:r>
              <a:rPr lang="ru-RU" b="1" dirty="0" smtClean="0">
                <a:solidFill>
                  <a:schemeClr val="tx2">
                    <a:lumMod val="75000"/>
                  </a:schemeClr>
                </a:solidFill>
              </a:rPr>
              <a:t>взаимодействию с родителями </a:t>
            </a:r>
            <a:r>
              <a:rPr lang="ru-RU" dirty="0" smtClean="0"/>
              <a:t>(законными представителями):</a:t>
            </a:r>
          </a:p>
          <a:p>
            <a:pPr marL="630238" lvl="1" indent="-173038">
              <a:buClr>
                <a:srgbClr val="FFCF20"/>
              </a:buClr>
              <a:buFont typeface="Arial" pitchFamily="34" charset="0"/>
              <a:buChar char="•"/>
            </a:pPr>
            <a:r>
              <a:rPr lang="ru-RU" sz="1400" dirty="0" smtClean="0"/>
              <a:t>изучение мнения родителей (законных представителей) обучающихся по вопросам, связанным с введением ФГОС</a:t>
            </a:r>
          </a:p>
          <a:p>
            <a:pPr marL="630238" lvl="1" indent="-173038">
              <a:buClr>
                <a:srgbClr val="FFCF20"/>
              </a:buClr>
              <a:buFont typeface="Arial" pitchFamily="34" charset="0"/>
              <a:buChar char="•"/>
            </a:pPr>
            <a:r>
              <a:rPr lang="ru-RU" sz="1400" dirty="0" smtClean="0"/>
              <a:t>включение родителей в совместную работу с образовательными организациями по созданию комфортной среды, контролю за реализацией требований и пр.</a:t>
            </a:r>
          </a:p>
          <a:p>
            <a:pPr marL="630238" lvl="1" indent="-173038">
              <a:buClr>
                <a:srgbClr val="FFCF20"/>
              </a:buClr>
              <a:buFont typeface="Arial" pitchFamily="34" charset="0"/>
              <a:buChar char="•"/>
            </a:pPr>
            <a:r>
              <a:rPr lang="ru-RU" sz="1400" dirty="0" smtClean="0"/>
              <a:t>юридически полноценное оформление отношений с родителями (законными представителями) через заключение соглашений и договоров.</a:t>
            </a:r>
          </a:p>
          <a:p>
            <a:pPr marL="173038" indent="-173038">
              <a:buClr>
                <a:srgbClr val="FFCF20"/>
              </a:buClr>
              <a:buFont typeface="Arial" pitchFamily="34" charset="0"/>
              <a:buChar char="•"/>
            </a:pPr>
            <a:r>
              <a:rPr lang="ru-RU" b="1" dirty="0" smtClean="0">
                <a:solidFill>
                  <a:schemeClr val="tx2">
                    <a:lumMod val="75000"/>
                  </a:schemeClr>
                </a:solidFill>
              </a:rPr>
              <a:t>Обеспечение публичной отчётности </a:t>
            </a:r>
            <a:r>
              <a:rPr lang="ru-RU" dirty="0" smtClean="0"/>
              <a:t>ОО о ходе и результатах введения ФГОС</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1844824"/>
            <a:ext cx="8280920" cy="4392488"/>
          </a:xfrm>
          <a:prstGeom prst="rect">
            <a:avLst/>
          </a:prstGeom>
          <a:noFill/>
          <a:ln>
            <a:solidFill>
              <a:srgbClr val="FFCF2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p:txBody>
          <a:bodyPr>
            <a:noAutofit/>
          </a:bodyPr>
          <a:lstStyle/>
          <a:p>
            <a:pPr algn="l"/>
            <a:r>
              <a:rPr lang="ru-RU" sz="3600" dirty="0" smtClean="0"/>
              <a:t>Данные, необходимые для разработки модели введения ФГОС в субъекте РФ:</a:t>
            </a:r>
            <a:endParaRPr lang="ru-RU" sz="3600" dirty="0"/>
          </a:p>
        </p:txBody>
      </p:sp>
      <p:sp>
        <p:nvSpPr>
          <p:cNvPr id="3" name="Содержимое 2"/>
          <p:cNvSpPr>
            <a:spLocks noGrp="1"/>
          </p:cNvSpPr>
          <p:nvPr>
            <p:ph idx="1"/>
          </p:nvPr>
        </p:nvSpPr>
        <p:spPr>
          <a:xfrm>
            <a:off x="457200" y="1916832"/>
            <a:ext cx="8229600" cy="4752528"/>
          </a:xfrm>
        </p:spPr>
        <p:txBody>
          <a:bodyPr>
            <a:normAutofit fontScale="62500" lnSpcReduction="20000"/>
          </a:bodyPr>
          <a:lstStyle/>
          <a:p>
            <a:pPr>
              <a:lnSpc>
                <a:spcPct val="120000"/>
              </a:lnSpc>
              <a:buClr>
                <a:srgbClr val="FFCF20"/>
              </a:buClr>
            </a:pPr>
            <a:r>
              <a:rPr lang="ru-RU" b="1" dirty="0" smtClean="0">
                <a:solidFill>
                  <a:schemeClr val="tx2">
                    <a:lumMod val="75000"/>
                  </a:schemeClr>
                </a:solidFill>
              </a:rPr>
              <a:t>Количество детей </a:t>
            </a:r>
            <a:r>
              <a:rPr lang="ru-RU" dirty="0" smtClean="0"/>
              <a:t>в </a:t>
            </a:r>
            <a:r>
              <a:rPr lang="ru-RU" smtClean="0"/>
              <a:t>субъекте РФ </a:t>
            </a:r>
            <a:r>
              <a:rPr lang="ru-RU" smtClean="0"/>
              <a:t>по </a:t>
            </a:r>
            <a:r>
              <a:rPr lang="ru-RU" dirty="0" smtClean="0"/>
              <a:t>видам ОВЗ</a:t>
            </a:r>
          </a:p>
          <a:p>
            <a:pPr>
              <a:lnSpc>
                <a:spcPct val="120000"/>
              </a:lnSpc>
              <a:buClr>
                <a:srgbClr val="FFCF20"/>
              </a:buClr>
            </a:pPr>
            <a:r>
              <a:rPr lang="ru-RU" b="1" dirty="0" smtClean="0">
                <a:solidFill>
                  <a:schemeClr val="tx2">
                    <a:lumMod val="75000"/>
                  </a:schemeClr>
                </a:solidFill>
              </a:rPr>
              <a:t>Количество организаций: </a:t>
            </a:r>
          </a:p>
          <a:p>
            <a:pPr lvl="1">
              <a:lnSpc>
                <a:spcPct val="120000"/>
              </a:lnSpc>
              <a:buClr>
                <a:srgbClr val="FFCF20"/>
              </a:buClr>
            </a:pPr>
            <a:r>
              <a:rPr lang="ru-RU" dirty="0" smtClean="0"/>
              <a:t>коррекционных школ</a:t>
            </a:r>
          </a:p>
          <a:p>
            <a:pPr lvl="1">
              <a:lnSpc>
                <a:spcPct val="120000"/>
              </a:lnSpc>
              <a:buClr>
                <a:srgbClr val="FFCF20"/>
              </a:buClr>
            </a:pPr>
            <a:r>
              <a:rPr lang="ru-RU" dirty="0" smtClean="0"/>
              <a:t>ОО, готовых работать по модели инклюзивного образования</a:t>
            </a:r>
          </a:p>
          <a:p>
            <a:pPr lvl="1">
              <a:lnSpc>
                <a:spcPct val="120000"/>
              </a:lnSpc>
              <a:buClr>
                <a:srgbClr val="FFCF20"/>
              </a:buClr>
            </a:pPr>
            <a:r>
              <a:rPr lang="ru-RU" dirty="0" smtClean="0"/>
              <a:t>центров, готовых работать по модели удаленного образования</a:t>
            </a:r>
          </a:p>
          <a:p>
            <a:pPr>
              <a:lnSpc>
                <a:spcPct val="120000"/>
              </a:lnSpc>
              <a:buClr>
                <a:srgbClr val="FFCF20"/>
              </a:buClr>
            </a:pPr>
            <a:r>
              <a:rPr lang="ru-RU" b="1" dirty="0" smtClean="0">
                <a:solidFill>
                  <a:schemeClr val="tx2">
                    <a:lumMod val="75000"/>
                  </a:schemeClr>
                </a:solidFill>
              </a:rPr>
              <a:t>Количество педагогов и психологов</a:t>
            </a:r>
            <a:r>
              <a:rPr lang="ru-RU" dirty="0" smtClean="0"/>
              <a:t>, готовых к работе в соответствии с требованиями ФГОС обучающихся с ОВЗ</a:t>
            </a:r>
          </a:p>
          <a:p>
            <a:pPr>
              <a:lnSpc>
                <a:spcPct val="120000"/>
              </a:lnSpc>
              <a:buClr>
                <a:srgbClr val="FFCF20"/>
              </a:buClr>
            </a:pPr>
            <a:r>
              <a:rPr lang="ru-RU" b="1" dirty="0" smtClean="0">
                <a:solidFill>
                  <a:schemeClr val="tx2">
                    <a:lumMod val="75000"/>
                  </a:schemeClr>
                </a:solidFill>
              </a:rPr>
              <a:t>Уровень материально-технического оснащения </a:t>
            </a:r>
            <a:r>
              <a:rPr lang="ru-RU" dirty="0" smtClean="0"/>
              <a:t>образовательных организаций в соответствии с требованиями ФГОС обучающихся с ОВЗ</a:t>
            </a:r>
          </a:p>
          <a:p>
            <a:pPr marL="342900" lvl="1" indent="-342900">
              <a:lnSpc>
                <a:spcPct val="120000"/>
              </a:lnSpc>
              <a:buClr>
                <a:srgbClr val="FFCF20"/>
              </a:buClr>
              <a:buFont typeface="Arial" pitchFamily="34" charset="0"/>
              <a:buChar char="•"/>
            </a:pPr>
            <a:r>
              <a:rPr lang="ru-RU" sz="3200" b="1" dirty="0" smtClean="0">
                <a:solidFill>
                  <a:schemeClr val="tx2">
                    <a:lumMod val="75000"/>
                  </a:schemeClr>
                </a:solidFill>
              </a:rPr>
              <a:t>Информация о ресурсах центра дистанционного образования </a:t>
            </a:r>
            <a:r>
              <a:rPr lang="ru-RU" sz="3200" dirty="0" smtClean="0"/>
              <a:t>детей-инвалидов для диверсификации деятельности по указанным направлениям</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dirty="0" smtClean="0"/>
              <a:t>Направления работы по обеспечению реализации ФГОС обучающихся с ОВЗ</a:t>
            </a:r>
            <a:endParaRPr lang="ru-RU" sz="3600" dirty="0"/>
          </a:p>
        </p:txBody>
      </p:sp>
      <p:sp>
        <p:nvSpPr>
          <p:cNvPr id="5" name="Содержимое 4"/>
          <p:cNvSpPr>
            <a:spLocks noGrp="1"/>
          </p:cNvSpPr>
          <p:nvPr>
            <p:ph idx="1"/>
          </p:nvPr>
        </p:nvSpPr>
        <p:spPr/>
        <p:txBody>
          <a:bodyPr>
            <a:normAutofit/>
          </a:bodyPr>
          <a:lstStyle/>
          <a:p>
            <a:pPr marL="285750" indent="-285750">
              <a:defRPr/>
            </a:pPr>
            <a:r>
              <a:rPr lang="ru-RU" dirty="0" smtClean="0"/>
              <a:t>Аналитическое</a:t>
            </a:r>
          </a:p>
          <a:p>
            <a:pPr marL="285750" indent="-285750">
              <a:defRPr/>
            </a:pPr>
            <a:r>
              <a:rPr lang="ru-RU" dirty="0" smtClean="0">
                <a:solidFill>
                  <a:schemeClr val="bg1">
                    <a:lumMod val="65000"/>
                  </a:schemeClr>
                </a:solidFill>
              </a:rPr>
              <a:t>Нормативно-правовое и методическое</a:t>
            </a:r>
          </a:p>
          <a:p>
            <a:pPr marL="285750" indent="-285750">
              <a:defRPr/>
            </a:pPr>
            <a:r>
              <a:rPr lang="ru-RU" dirty="0" smtClean="0">
                <a:solidFill>
                  <a:schemeClr val="bg1">
                    <a:lumMod val="65000"/>
                  </a:schemeClr>
                </a:solidFill>
              </a:rPr>
              <a:t>Организационное</a:t>
            </a:r>
          </a:p>
          <a:p>
            <a:pPr marL="285750" indent="-285750">
              <a:defRPr/>
            </a:pPr>
            <a:r>
              <a:rPr lang="ru-RU" dirty="0" smtClean="0">
                <a:solidFill>
                  <a:schemeClr val="bg1">
                    <a:lumMod val="65000"/>
                  </a:schemeClr>
                </a:solidFill>
              </a:rPr>
              <a:t>Кадровое</a:t>
            </a:r>
          </a:p>
          <a:p>
            <a:pPr marL="285750" indent="-285750">
              <a:defRPr/>
            </a:pPr>
            <a:r>
              <a:rPr lang="ru-RU" dirty="0" smtClean="0">
                <a:solidFill>
                  <a:schemeClr val="bg1">
                    <a:lumMod val="65000"/>
                  </a:schemeClr>
                </a:solidFill>
              </a:rPr>
              <a:t>Материально-техническое</a:t>
            </a:r>
          </a:p>
          <a:p>
            <a:pPr marL="285750" indent="-285750">
              <a:defRPr/>
            </a:pPr>
            <a:r>
              <a:rPr lang="ru-RU" dirty="0" smtClean="0">
                <a:solidFill>
                  <a:schemeClr val="bg1">
                    <a:lumMod val="65000"/>
                  </a:schemeClr>
                </a:solidFill>
              </a:rPr>
              <a:t>Информационное</a:t>
            </a:r>
          </a:p>
          <a:p>
            <a:pPr marL="285750" indent="-285750">
              <a:defRPr/>
            </a:pPr>
            <a:endParaRPr lang="ru-RU" dirty="0" smtClean="0">
              <a:solidFill>
                <a:schemeClr val="bg1">
                  <a:lumMod val="65000"/>
                </a:schemeClr>
              </a:solidFill>
            </a:endParaRPr>
          </a:p>
          <a:p>
            <a:endParaRPr lang="ru-RU"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l"/>
            <a:r>
              <a:rPr lang="ru-RU" sz="3600" dirty="0" smtClean="0"/>
              <a:t>Аналитическое обеспечение</a:t>
            </a:r>
            <a:endParaRPr lang="ru-RU" sz="3600" dirty="0"/>
          </a:p>
        </p:txBody>
      </p:sp>
      <p:sp>
        <p:nvSpPr>
          <p:cNvPr id="3" name="Содержимое 2"/>
          <p:cNvSpPr>
            <a:spLocks noGrp="1"/>
          </p:cNvSpPr>
          <p:nvPr>
            <p:ph idx="1"/>
          </p:nvPr>
        </p:nvSpPr>
        <p:spPr>
          <a:xfrm>
            <a:off x="3131840" y="1412776"/>
            <a:ext cx="5688632" cy="5256584"/>
          </a:xfrm>
        </p:spPr>
        <p:txBody>
          <a:bodyPr>
            <a:normAutofit fontScale="47500" lnSpcReduction="20000"/>
          </a:bodyPr>
          <a:lstStyle/>
          <a:p>
            <a:pPr>
              <a:lnSpc>
                <a:spcPct val="120000"/>
              </a:lnSpc>
              <a:spcAft>
                <a:spcPts val="1200"/>
              </a:spcAft>
              <a:buNone/>
            </a:pPr>
            <a:r>
              <a:rPr lang="ru-RU" sz="4200" b="1" dirty="0" smtClean="0">
                <a:solidFill>
                  <a:schemeClr val="tx2">
                    <a:lumMod val="75000"/>
                  </a:schemeClr>
                </a:solidFill>
              </a:rPr>
              <a:t>Проведение аудита по направлениям:</a:t>
            </a:r>
          </a:p>
          <a:p>
            <a:pPr>
              <a:lnSpc>
                <a:spcPct val="120000"/>
              </a:lnSpc>
              <a:spcAft>
                <a:spcPts val="1200"/>
              </a:spcAft>
              <a:buClr>
                <a:srgbClr val="FFCF20"/>
              </a:buClr>
            </a:pPr>
            <a:r>
              <a:rPr lang="ru-RU" sz="4000" dirty="0" smtClean="0"/>
              <a:t>Количество обучающихся с ОВЗ в регионе с разделением по видам ограничений</a:t>
            </a:r>
          </a:p>
          <a:p>
            <a:pPr>
              <a:lnSpc>
                <a:spcPct val="120000"/>
              </a:lnSpc>
              <a:buClr>
                <a:srgbClr val="FFCF20"/>
              </a:buClr>
            </a:pPr>
            <a:r>
              <a:rPr lang="ru-RU" sz="4000" dirty="0" smtClean="0"/>
              <a:t>Готовность организаций к введению ФГОС:</a:t>
            </a:r>
          </a:p>
          <a:p>
            <a:pPr lvl="1">
              <a:lnSpc>
                <a:spcPct val="120000"/>
              </a:lnSpc>
              <a:buClr>
                <a:srgbClr val="FFCF20"/>
              </a:buClr>
            </a:pPr>
            <a:r>
              <a:rPr lang="ru-RU" sz="3800" dirty="0"/>
              <a:t>н</a:t>
            </a:r>
            <a:r>
              <a:rPr lang="ru-RU" sz="3800" dirty="0" smtClean="0"/>
              <a:t>аличие адаптированных основных образовательных программ (АООП)</a:t>
            </a:r>
          </a:p>
          <a:p>
            <a:pPr lvl="1">
              <a:lnSpc>
                <a:spcPct val="120000"/>
              </a:lnSpc>
              <a:buClr>
                <a:srgbClr val="FFCF20"/>
              </a:buClr>
            </a:pPr>
            <a:r>
              <a:rPr lang="ru-RU" sz="3800" dirty="0"/>
              <a:t>у</a:t>
            </a:r>
            <a:r>
              <a:rPr lang="ru-RU" sz="3800" dirty="0" smtClean="0"/>
              <a:t>ровень профессиональной готовности кадров </a:t>
            </a:r>
          </a:p>
          <a:p>
            <a:pPr lvl="1">
              <a:lnSpc>
                <a:spcPct val="120000"/>
              </a:lnSpc>
              <a:spcAft>
                <a:spcPts val="1200"/>
              </a:spcAft>
              <a:buClr>
                <a:srgbClr val="FFCF20"/>
              </a:buClr>
            </a:pPr>
            <a:r>
              <a:rPr lang="ru-RU" sz="3800" dirty="0"/>
              <a:t>у</a:t>
            </a:r>
            <a:r>
              <a:rPr lang="ru-RU" sz="3800" dirty="0" smtClean="0"/>
              <a:t>ровень материально-технического обеспечения ОО в соответствии с требованиями ФГОС, санитарными и противопожарными нормами, нормами охраны труда работников ОО, нормами охраны здоровья обучающихся</a:t>
            </a:r>
          </a:p>
          <a:p>
            <a:pPr>
              <a:lnSpc>
                <a:spcPct val="120000"/>
              </a:lnSpc>
              <a:buClr>
                <a:srgbClr val="FFCF20"/>
              </a:buClr>
            </a:pPr>
            <a:r>
              <a:rPr lang="ru-RU" sz="4000" dirty="0" smtClean="0"/>
              <a:t>Обобщение опыта работы </a:t>
            </a:r>
            <a:r>
              <a:rPr lang="ru-RU" sz="4000" dirty="0" err="1" smtClean="0"/>
              <a:t>стажировочных</a:t>
            </a:r>
            <a:r>
              <a:rPr lang="ru-RU" sz="4000" dirty="0" smtClean="0"/>
              <a:t> площадок в субъектах РФ</a:t>
            </a:r>
          </a:p>
        </p:txBody>
      </p:sp>
      <p:pic>
        <p:nvPicPr>
          <p:cNvPr id="2054" name="Picture 6" descr="http://pedsovet.su/_pu/15/6144195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7875" b="5519"/>
          <a:stretch/>
        </p:blipFill>
        <p:spPr bwMode="auto">
          <a:xfrm>
            <a:off x="405408" y="3327150"/>
            <a:ext cx="2438399" cy="159216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minkino.ru/minkino/wp-content/gallery/15_kaliningrad/dscn2230.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292" t="15441" b="12630"/>
          <a:stretch/>
        </p:blipFill>
        <p:spPr bwMode="auto">
          <a:xfrm>
            <a:off x="405408" y="5085184"/>
            <a:ext cx="2438400" cy="1360214"/>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amp;Kcy;&amp;acy;&amp;rcy;&amp;tcy;&amp;icy;&amp;ncy;&amp;kcy;&amp;icy; &amp;pcy;&amp;ocy; &amp;zcy;&amp;acy;&amp;pcy;&amp;rcy;&amp;ocy;&amp;scy;&amp;ucy; &amp;dcy;&amp;iecy;&amp;tcy;&amp;icy; &amp;scy; &amp;ocy;&amp;vcy;&amp;zcy;"/>
          <p:cNvPicPr>
            <a:picLocks noChangeAspect="1" noChangeArrowheads="1"/>
          </p:cNvPicPr>
          <p:nvPr/>
        </p:nvPicPr>
        <p:blipFill rotWithShape="1">
          <a:blip r:embed="rId4">
            <a:extLst>
              <a:ext uri="{28A0092B-C50C-407E-A947-70E740481C1C}">
                <a14:useLocalDpi xmlns:a14="http://schemas.microsoft.com/office/drawing/2010/main" val="0"/>
              </a:ext>
            </a:extLst>
          </a:blip>
          <a:srcRect b="15701"/>
          <a:stretch/>
        </p:blipFill>
        <p:spPr bwMode="auto">
          <a:xfrm>
            <a:off x="405409" y="1772816"/>
            <a:ext cx="2438399" cy="13678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dirty="0" smtClean="0"/>
              <a:t>Направления работы по обеспечению реализации ФГОС обучающихся с ОВЗ</a:t>
            </a:r>
            <a:endParaRPr lang="ru-RU" sz="3600" dirty="0"/>
          </a:p>
        </p:txBody>
      </p:sp>
      <p:sp>
        <p:nvSpPr>
          <p:cNvPr id="5" name="Содержимое 4"/>
          <p:cNvSpPr>
            <a:spLocks noGrp="1"/>
          </p:cNvSpPr>
          <p:nvPr>
            <p:ph idx="1"/>
          </p:nvPr>
        </p:nvSpPr>
        <p:spPr/>
        <p:txBody>
          <a:bodyPr>
            <a:normAutofit/>
          </a:bodyPr>
          <a:lstStyle/>
          <a:p>
            <a:pPr marL="285750" indent="-285750">
              <a:defRPr/>
            </a:pPr>
            <a:r>
              <a:rPr lang="ru-RU" dirty="0" smtClean="0">
                <a:solidFill>
                  <a:schemeClr val="bg1">
                    <a:lumMod val="65000"/>
                  </a:schemeClr>
                </a:solidFill>
              </a:rPr>
              <a:t>Аналитическое</a:t>
            </a:r>
          </a:p>
          <a:p>
            <a:pPr marL="285750" indent="-285750">
              <a:defRPr/>
            </a:pPr>
            <a:r>
              <a:rPr lang="ru-RU" dirty="0" smtClean="0"/>
              <a:t>Нормативно-правовое и методическое</a:t>
            </a:r>
          </a:p>
          <a:p>
            <a:pPr marL="285750" indent="-285750">
              <a:defRPr/>
            </a:pPr>
            <a:r>
              <a:rPr lang="ru-RU" dirty="0" smtClean="0">
                <a:solidFill>
                  <a:schemeClr val="bg1">
                    <a:lumMod val="65000"/>
                  </a:schemeClr>
                </a:solidFill>
              </a:rPr>
              <a:t>Организационное</a:t>
            </a:r>
          </a:p>
          <a:p>
            <a:pPr marL="285750" indent="-285750">
              <a:defRPr/>
            </a:pPr>
            <a:r>
              <a:rPr lang="ru-RU" dirty="0" smtClean="0">
                <a:solidFill>
                  <a:schemeClr val="bg1">
                    <a:lumMod val="65000"/>
                  </a:schemeClr>
                </a:solidFill>
              </a:rPr>
              <a:t>Кадровое</a:t>
            </a:r>
          </a:p>
          <a:p>
            <a:pPr marL="285750" indent="-285750">
              <a:defRPr/>
            </a:pPr>
            <a:r>
              <a:rPr lang="ru-RU" dirty="0" smtClean="0">
                <a:solidFill>
                  <a:schemeClr val="bg1">
                    <a:lumMod val="65000"/>
                  </a:schemeClr>
                </a:solidFill>
              </a:rPr>
              <a:t>Материально-техническое</a:t>
            </a:r>
          </a:p>
          <a:p>
            <a:pPr marL="285750" indent="-285750">
              <a:defRPr/>
            </a:pPr>
            <a:r>
              <a:rPr lang="ru-RU" dirty="0" smtClean="0">
                <a:solidFill>
                  <a:schemeClr val="bg1">
                    <a:lumMod val="65000"/>
                  </a:schemeClr>
                </a:solidFill>
              </a:rPr>
              <a:t>Информационное</a:t>
            </a:r>
          </a:p>
          <a:p>
            <a:endParaRPr lang="ru-RU" dirty="0"/>
          </a:p>
        </p:txBody>
      </p:sp>
    </p:spTree>
    <p:extLst>
      <p:ext uri="{BB962C8B-B14F-4D97-AF65-F5344CB8AC3E}">
        <p14:creationId xmlns:p14="http://schemas.microsoft.com/office/powerpoint/2010/main" val="308985970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3600" dirty="0" smtClean="0"/>
              <a:t>Нормативно-правовое и методическое обеспечение</a:t>
            </a:r>
            <a:endParaRPr lang="ru-RU" sz="3600" dirty="0"/>
          </a:p>
        </p:txBody>
      </p:sp>
      <p:sp>
        <p:nvSpPr>
          <p:cNvPr id="3" name="Содержимое 2"/>
          <p:cNvSpPr>
            <a:spLocks noGrp="1"/>
          </p:cNvSpPr>
          <p:nvPr>
            <p:ph idx="1"/>
          </p:nvPr>
        </p:nvSpPr>
        <p:spPr>
          <a:xfrm>
            <a:off x="457200" y="1600201"/>
            <a:ext cx="8219256" cy="748680"/>
          </a:xfrm>
          <a:solidFill>
            <a:schemeClr val="tx2">
              <a:lumMod val="40000"/>
              <a:lumOff val="60000"/>
            </a:schemeClr>
          </a:solidFill>
        </p:spPr>
        <p:txBody>
          <a:bodyPr anchor="ctr">
            <a:noAutofit/>
          </a:bodyPr>
          <a:lstStyle/>
          <a:p>
            <a:pPr marL="285750" indent="-285750">
              <a:defRPr/>
            </a:pPr>
            <a:r>
              <a:rPr lang="ru-RU" sz="2400" b="1" dirty="0" smtClean="0">
                <a:solidFill>
                  <a:schemeClr val="tx2">
                    <a:lumMod val="75000"/>
                  </a:schemeClr>
                </a:solidFill>
              </a:rPr>
              <a:t>Разработка АООП </a:t>
            </a:r>
            <a:r>
              <a:rPr lang="ru-RU" sz="2400" dirty="0" smtClean="0"/>
              <a:t>для соответствующих категорий обучающихся</a:t>
            </a:r>
          </a:p>
        </p:txBody>
      </p:sp>
      <p:sp>
        <p:nvSpPr>
          <p:cNvPr id="4" name="Прямоугольник 3"/>
          <p:cNvSpPr/>
          <p:nvPr/>
        </p:nvSpPr>
        <p:spPr>
          <a:xfrm>
            <a:off x="467544" y="2348880"/>
            <a:ext cx="8208912" cy="1037176"/>
          </a:xfrm>
          <a:prstGeom prst="rect">
            <a:avLst/>
          </a:prstGeom>
          <a:solidFill>
            <a:schemeClr val="bg1">
              <a:lumMod val="85000"/>
            </a:schemeClr>
          </a:solidFill>
        </p:spPr>
        <p:txBody>
          <a:bodyPr anchor="ctr">
            <a:noAutofit/>
          </a:bodyPr>
          <a:lstStyle/>
          <a:p>
            <a:pPr marL="342900" indent="-342900">
              <a:buFont typeface="Arial" panose="020B0604020202020204" pitchFamily="34" charset="0"/>
              <a:buChar char="•"/>
              <a:defRPr/>
            </a:pPr>
            <a:r>
              <a:rPr lang="ru-RU" sz="2400" b="1" dirty="0">
                <a:solidFill>
                  <a:schemeClr val="tx2">
                    <a:lumMod val="75000"/>
                  </a:schemeClr>
                </a:solidFill>
              </a:rPr>
              <a:t>Определение требований </a:t>
            </a:r>
            <a:r>
              <a:rPr lang="ru-RU" sz="2400" dirty="0"/>
              <a:t>к результатам освоения обучающимися  </a:t>
            </a:r>
            <a:r>
              <a:rPr lang="ru-RU" sz="2400" dirty="0" smtClean="0"/>
              <a:t>АООП </a:t>
            </a:r>
            <a:r>
              <a:rPr lang="ru-RU" sz="2400" dirty="0"/>
              <a:t>НОО и </a:t>
            </a:r>
            <a:r>
              <a:rPr lang="ru-RU" sz="2400" dirty="0" smtClean="0"/>
              <a:t>АООП </a:t>
            </a:r>
            <a:r>
              <a:rPr lang="ru-RU" sz="2400" dirty="0"/>
              <a:t>с умственной отсталостью </a:t>
            </a:r>
          </a:p>
        </p:txBody>
      </p:sp>
      <p:sp>
        <p:nvSpPr>
          <p:cNvPr id="5" name="Прямоугольник 4"/>
          <p:cNvSpPr/>
          <p:nvPr/>
        </p:nvSpPr>
        <p:spPr>
          <a:xfrm>
            <a:off x="467544" y="3386056"/>
            <a:ext cx="8215134" cy="646331"/>
          </a:xfrm>
          <a:prstGeom prst="rect">
            <a:avLst/>
          </a:prstGeom>
          <a:solidFill>
            <a:schemeClr val="tx2">
              <a:lumMod val="40000"/>
              <a:lumOff val="60000"/>
            </a:schemeClr>
          </a:solidFill>
        </p:spPr>
        <p:txBody>
          <a:bodyPr anchor="ctr">
            <a:noAutofit/>
          </a:bodyPr>
          <a:lstStyle/>
          <a:p>
            <a:pPr marL="342900" indent="-342900">
              <a:buFont typeface="Arial" panose="020B0604020202020204" pitchFamily="34" charset="0"/>
              <a:buChar char="•"/>
              <a:defRPr/>
            </a:pPr>
            <a:r>
              <a:rPr lang="ru-RU" sz="2400" dirty="0"/>
              <a:t>Разработка программ </a:t>
            </a:r>
            <a:r>
              <a:rPr lang="ru-RU" sz="2400" b="1" dirty="0">
                <a:solidFill>
                  <a:schemeClr val="tx2">
                    <a:lumMod val="75000"/>
                  </a:schemeClr>
                </a:solidFill>
              </a:rPr>
              <a:t>коррекционной работы</a:t>
            </a:r>
          </a:p>
        </p:txBody>
      </p:sp>
      <p:sp>
        <p:nvSpPr>
          <p:cNvPr id="6" name="Прямоугольник 5"/>
          <p:cNvSpPr/>
          <p:nvPr/>
        </p:nvSpPr>
        <p:spPr>
          <a:xfrm>
            <a:off x="461322" y="4032387"/>
            <a:ext cx="8221356" cy="646331"/>
          </a:xfrm>
          <a:prstGeom prst="rect">
            <a:avLst/>
          </a:prstGeom>
          <a:solidFill>
            <a:schemeClr val="bg1">
              <a:lumMod val="85000"/>
            </a:schemeClr>
          </a:solidFill>
        </p:spPr>
        <p:txBody>
          <a:bodyPr anchor="ctr">
            <a:noAutofit/>
          </a:bodyPr>
          <a:lstStyle/>
          <a:p>
            <a:pPr marL="342900" indent="-342900">
              <a:buFont typeface="Arial" panose="020B0604020202020204" pitchFamily="34" charset="0"/>
              <a:buChar char="•"/>
              <a:defRPr/>
            </a:pPr>
            <a:r>
              <a:rPr lang="ru-RU" sz="2400" dirty="0"/>
              <a:t>Разработка программ </a:t>
            </a:r>
            <a:r>
              <a:rPr lang="ru-RU" sz="2400" b="1" dirty="0">
                <a:solidFill>
                  <a:schemeClr val="tx2">
                    <a:lumMod val="75000"/>
                  </a:schemeClr>
                </a:solidFill>
              </a:rPr>
              <a:t>внеурочной деятельности</a:t>
            </a:r>
          </a:p>
        </p:txBody>
      </p:sp>
      <p:sp>
        <p:nvSpPr>
          <p:cNvPr id="7" name="Прямоугольник 6"/>
          <p:cNvSpPr/>
          <p:nvPr/>
        </p:nvSpPr>
        <p:spPr>
          <a:xfrm>
            <a:off x="461322" y="4678718"/>
            <a:ext cx="8215134" cy="923330"/>
          </a:xfrm>
          <a:prstGeom prst="rect">
            <a:avLst/>
          </a:prstGeom>
          <a:solidFill>
            <a:schemeClr val="tx2">
              <a:lumMod val="40000"/>
              <a:lumOff val="60000"/>
            </a:schemeClr>
          </a:solidFill>
        </p:spPr>
        <p:txBody>
          <a:bodyPr anchor="ctr">
            <a:noAutofit/>
          </a:bodyPr>
          <a:lstStyle/>
          <a:p>
            <a:pPr marL="342900" indent="-342900">
              <a:buFont typeface="Arial" panose="020B0604020202020204" pitchFamily="34" charset="0"/>
              <a:buChar char="•"/>
              <a:defRPr/>
            </a:pPr>
            <a:r>
              <a:rPr lang="ru-RU" sz="2400" dirty="0"/>
              <a:t>Создание </a:t>
            </a:r>
            <a:r>
              <a:rPr lang="ru-RU" sz="2400" b="1" dirty="0">
                <a:solidFill>
                  <a:schemeClr val="tx2">
                    <a:lumMod val="75000"/>
                  </a:schemeClr>
                </a:solidFill>
              </a:rPr>
              <a:t>пакета нормативно-распорядительных документов</a:t>
            </a:r>
            <a:r>
              <a:rPr lang="ru-RU" sz="2400" dirty="0"/>
              <a:t>, регламентирующих введение ФГОС</a:t>
            </a:r>
          </a:p>
        </p:txBody>
      </p:sp>
      <p:sp>
        <p:nvSpPr>
          <p:cNvPr id="8" name="Прямоугольник 7"/>
          <p:cNvSpPr/>
          <p:nvPr/>
        </p:nvSpPr>
        <p:spPr>
          <a:xfrm>
            <a:off x="467544" y="5602048"/>
            <a:ext cx="8208912" cy="923330"/>
          </a:xfrm>
          <a:prstGeom prst="rect">
            <a:avLst/>
          </a:prstGeom>
          <a:solidFill>
            <a:schemeClr val="bg1">
              <a:lumMod val="85000"/>
            </a:schemeClr>
          </a:solidFill>
        </p:spPr>
        <p:txBody>
          <a:bodyPr anchor="ctr">
            <a:noAutofit/>
          </a:bodyPr>
          <a:lstStyle/>
          <a:p>
            <a:pPr marL="342900" indent="-342900">
              <a:buFont typeface="Arial" panose="020B0604020202020204" pitchFamily="34" charset="0"/>
              <a:buChar char="•"/>
              <a:defRPr/>
            </a:pPr>
            <a:r>
              <a:rPr lang="ru-RU" sz="2400" dirty="0"/>
              <a:t>Приведение </a:t>
            </a:r>
            <a:r>
              <a:rPr lang="ru-RU" sz="2400" b="1" dirty="0">
                <a:solidFill>
                  <a:schemeClr val="tx2">
                    <a:lumMod val="75000"/>
                  </a:schemeClr>
                </a:solidFill>
              </a:rPr>
              <a:t>должностных инструкций </a:t>
            </a:r>
            <a:r>
              <a:rPr lang="ru-RU" sz="2400" dirty="0"/>
              <a:t>работников ОО в соответствие с требованиями ФГОС</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628800"/>
            <a:ext cx="8424936" cy="100811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3000" dirty="0" smtClean="0">
                <a:solidFill>
                  <a:schemeClr val="tx1"/>
                </a:solidFill>
              </a:rPr>
              <a:t>При </a:t>
            </a:r>
            <a:r>
              <a:rPr lang="ru-RU" sz="3000" dirty="0">
                <a:solidFill>
                  <a:schemeClr val="tx1"/>
                </a:solidFill>
              </a:rPr>
              <a:t>разработке АООП необходимо учесть следующие факторы</a:t>
            </a:r>
            <a:r>
              <a:rPr lang="ru-RU" sz="3000" dirty="0" smtClean="0">
                <a:solidFill>
                  <a:schemeClr val="tx1"/>
                </a:solidFill>
              </a:rPr>
              <a:t>:</a:t>
            </a:r>
            <a:endParaRPr lang="ru-RU" sz="3000" dirty="0">
              <a:solidFill>
                <a:schemeClr val="tx1"/>
              </a:solidFill>
            </a:endParaRPr>
          </a:p>
        </p:txBody>
      </p:sp>
      <p:sp>
        <p:nvSpPr>
          <p:cNvPr id="3" name="Заголовок 2"/>
          <p:cNvSpPr>
            <a:spLocks noGrp="1"/>
          </p:cNvSpPr>
          <p:nvPr>
            <p:ph type="title"/>
          </p:nvPr>
        </p:nvSpPr>
        <p:spPr/>
        <p:txBody>
          <a:bodyPr>
            <a:normAutofit/>
          </a:bodyPr>
          <a:lstStyle/>
          <a:p>
            <a:pPr algn="l"/>
            <a:r>
              <a:rPr lang="ru-RU" sz="3600" dirty="0" smtClean="0"/>
              <a:t>Подходы к разработке АООП </a:t>
            </a:r>
            <a:endParaRPr lang="ru-RU" sz="3600" dirty="0"/>
          </a:p>
        </p:txBody>
      </p:sp>
      <p:sp>
        <p:nvSpPr>
          <p:cNvPr id="6" name="Прямоугольник 5"/>
          <p:cNvSpPr/>
          <p:nvPr/>
        </p:nvSpPr>
        <p:spPr>
          <a:xfrm>
            <a:off x="395536" y="2996952"/>
            <a:ext cx="2520280" cy="2913713"/>
          </a:xfrm>
          <a:prstGeom prst="rect">
            <a:avLst/>
          </a:prstGeom>
          <a:ln w="28575">
            <a:solidFill>
              <a:srgbClr val="FFCF20"/>
            </a:solidFill>
          </a:ln>
        </p:spPr>
        <p:txBody>
          <a:bodyPr wrap="square" lIns="36000" rIns="36000">
            <a:noAutofit/>
          </a:bodyPr>
          <a:lstStyle/>
          <a:p>
            <a:pPr marL="154800" indent="-252000">
              <a:buClr>
                <a:srgbClr val="FFCF20"/>
              </a:buClr>
              <a:buFont typeface="+mj-lt"/>
              <a:buAutoNum type="arabicPeriod"/>
            </a:pPr>
            <a:r>
              <a:rPr lang="ru-RU" sz="2400" dirty="0"/>
              <a:t>Неоднородность группы обучающихся с ОВЗ</a:t>
            </a:r>
          </a:p>
        </p:txBody>
      </p:sp>
      <p:sp>
        <p:nvSpPr>
          <p:cNvPr id="7" name="Прямоугольник 6"/>
          <p:cNvSpPr/>
          <p:nvPr/>
        </p:nvSpPr>
        <p:spPr>
          <a:xfrm>
            <a:off x="3347864" y="2996954"/>
            <a:ext cx="2520280" cy="2913714"/>
          </a:xfrm>
          <a:prstGeom prst="rect">
            <a:avLst/>
          </a:prstGeom>
          <a:ln w="28575">
            <a:solidFill>
              <a:srgbClr val="FFCF20"/>
            </a:solidFill>
          </a:ln>
        </p:spPr>
        <p:txBody>
          <a:bodyPr wrap="square" lIns="36000" rIns="36000">
            <a:noAutofit/>
          </a:bodyPr>
          <a:lstStyle/>
          <a:p>
            <a:pPr marL="154800" indent="-252000">
              <a:buClr>
                <a:srgbClr val="FFCF20"/>
              </a:buClr>
              <a:buFont typeface="+mj-lt"/>
              <a:buAutoNum type="arabicPeriod" startAt="2"/>
            </a:pPr>
            <a:r>
              <a:rPr lang="ru-RU" sz="2400" dirty="0"/>
              <a:t>Наличие двух обязательных компонентов </a:t>
            </a:r>
            <a:r>
              <a:rPr lang="ru-RU" sz="2400" dirty="0" smtClean="0"/>
              <a:t>АООП:</a:t>
            </a:r>
          </a:p>
          <a:p>
            <a:pPr marL="381600" lvl="1" indent="-285750">
              <a:buClr>
                <a:srgbClr val="FFCF20"/>
              </a:buClr>
              <a:buFont typeface="Arial" panose="020B0604020202020204" pitchFamily="34" charset="0"/>
              <a:buChar char="•"/>
            </a:pPr>
            <a:r>
              <a:rPr lang="ru-RU" dirty="0" smtClean="0"/>
              <a:t>освоение предметных областей</a:t>
            </a:r>
          </a:p>
          <a:p>
            <a:pPr marL="381600" lvl="1" indent="-285750">
              <a:buClr>
                <a:srgbClr val="FFCF20"/>
              </a:buClr>
              <a:buFont typeface="Arial" panose="020B0604020202020204" pitchFamily="34" charset="0"/>
              <a:buChar char="•"/>
            </a:pPr>
            <a:r>
              <a:rPr lang="ru-RU" dirty="0" smtClean="0"/>
              <a:t>коррекционно-развивающая работа</a:t>
            </a:r>
            <a:endParaRPr lang="ru-RU" dirty="0"/>
          </a:p>
        </p:txBody>
      </p:sp>
      <p:sp>
        <p:nvSpPr>
          <p:cNvPr id="8" name="Прямоугольник 7"/>
          <p:cNvSpPr/>
          <p:nvPr/>
        </p:nvSpPr>
        <p:spPr>
          <a:xfrm>
            <a:off x="6300192" y="2996954"/>
            <a:ext cx="2520280" cy="2913712"/>
          </a:xfrm>
          <a:prstGeom prst="rect">
            <a:avLst/>
          </a:prstGeom>
          <a:ln w="28575">
            <a:solidFill>
              <a:srgbClr val="FFCF20"/>
            </a:solidFill>
          </a:ln>
        </p:spPr>
        <p:txBody>
          <a:bodyPr lIns="36000" rIns="36000">
            <a:noAutofit/>
          </a:bodyPr>
          <a:lstStyle/>
          <a:p>
            <a:pPr marL="154800" indent="-252000">
              <a:buClr>
                <a:srgbClr val="FFCF20"/>
              </a:buClr>
              <a:buFont typeface="+mj-lt"/>
              <a:buAutoNum type="arabicPeriod" startAt="3"/>
            </a:pPr>
            <a:r>
              <a:rPr lang="ru-RU" sz="2200" dirty="0"/>
              <a:t>Разнообразие форм организации обучения детей с ОВЗ в зависимости от категории и индивидуальных особенностей обучающегося</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p:cNvSpPr>
            <a:spLocks noGrp="1"/>
          </p:cNvSpPr>
          <p:nvPr>
            <p:ph type="title" idx="4294967295"/>
          </p:nvPr>
        </p:nvSpPr>
        <p:spPr>
          <a:xfrm>
            <a:off x="523056" y="422176"/>
            <a:ext cx="8620944" cy="990600"/>
          </a:xfrm>
        </p:spPr>
        <p:txBody>
          <a:bodyPr>
            <a:noAutofit/>
          </a:bodyPr>
          <a:lstStyle/>
          <a:p>
            <a:pPr algn="l"/>
            <a:r>
              <a:rPr lang="ru-RU" sz="3200" dirty="0" smtClean="0"/>
              <a:t>1. </a:t>
            </a:r>
            <a:r>
              <a:rPr lang="ru-RU" sz="3600" dirty="0" smtClean="0"/>
              <a:t>Обучающиеся с ОВЗ – неоднородная группа школьников</a:t>
            </a:r>
            <a:r>
              <a:rPr lang="ru-RU" sz="1800" dirty="0" smtClean="0"/>
              <a:t/>
            </a:r>
            <a:br>
              <a:rPr lang="ru-RU" sz="1800" dirty="0" smtClean="0"/>
            </a:br>
            <a:endParaRPr lang="ru-RU" sz="1800" dirty="0"/>
          </a:p>
        </p:txBody>
      </p:sp>
      <p:grpSp>
        <p:nvGrpSpPr>
          <p:cNvPr id="2" name="Группа 57"/>
          <p:cNvGrpSpPr/>
          <p:nvPr/>
        </p:nvGrpSpPr>
        <p:grpSpPr>
          <a:xfrm>
            <a:off x="523056" y="1844824"/>
            <a:ext cx="8081392" cy="3816424"/>
            <a:chOff x="1142976" y="1785926"/>
            <a:chExt cx="6806292" cy="4286280"/>
          </a:xfrm>
        </p:grpSpPr>
        <p:sp>
          <p:nvSpPr>
            <p:cNvPr id="36" name="Прямоугольник 35"/>
            <p:cNvSpPr/>
            <p:nvPr/>
          </p:nvSpPr>
          <p:spPr>
            <a:xfrm>
              <a:off x="3411740" y="178592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7" name="Прямоугольник 36"/>
            <p:cNvSpPr/>
            <p:nvPr/>
          </p:nvSpPr>
          <p:spPr>
            <a:xfrm>
              <a:off x="5681268" y="178592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39" name="Прямоугольник 38"/>
            <p:cNvSpPr/>
            <p:nvPr/>
          </p:nvSpPr>
          <p:spPr>
            <a:xfrm>
              <a:off x="3411740" y="321468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40" name="Прямоугольник 39"/>
            <p:cNvSpPr/>
            <p:nvPr/>
          </p:nvSpPr>
          <p:spPr>
            <a:xfrm>
              <a:off x="5681268" y="321468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41" name="Прямоугольник 40"/>
            <p:cNvSpPr/>
            <p:nvPr/>
          </p:nvSpPr>
          <p:spPr>
            <a:xfrm>
              <a:off x="5681268" y="464344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42" name="Прямоугольник 41"/>
            <p:cNvSpPr/>
            <p:nvPr/>
          </p:nvSpPr>
          <p:spPr>
            <a:xfrm>
              <a:off x="3411740" y="464344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44" name="Прямоугольник 43"/>
            <p:cNvSpPr/>
            <p:nvPr/>
          </p:nvSpPr>
          <p:spPr>
            <a:xfrm>
              <a:off x="1142976" y="178592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45" name="Прямоугольник 44"/>
            <p:cNvSpPr/>
            <p:nvPr/>
          </p:nvSpPr>
          <p:spPr>
            <a:xfrm>
              <a:off x="1142976" y="321468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46" name="Прямоугольник 45"/>
            <p:cNvSpPr/>
            <p:nvPr/>
          </p:nvSpPr>
          <p:spPr>
            <a:xfrm>
              <a:off x="1142976" y="4643446"/>
              <a:ext cx="2268000" cy="1428760"/>
            </a:xfrm>
            <a:prstGeom prst="rect">
              <a:avLst/>
            </a:prstGeom>
            <a:noFill/>
            <a:ln w="38100">
              <a:solidFill>
                <a:srgbClr val="ADADA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grpSp>
      <p:sp>
        <p:nvSpPr>
          <p:cNvPr id="48" name="TextBox 47"/>
          <p:cNvSpPr txBox="1"/>
          <p:nvPr/>
        </p:nvSpPr>
        <p:spPr>
          <a:xfrm>
            <a:off x="523055" y="2276872"/>
            <a:ext cx="2693797" cy="461665"/>
          </a:xfrm>
          <a:prstGeom prst="rect">
            <a:avLst/>
          </a:prstGeom>
          <a:noFill/>
        </p:spPr>
        <p:txBody>
          <a:bodyPr wrap="square" rtlCol="0">
            <a:spAutoFit/>
          </a:bodyPr>
          <a:lstStyle/>
          <a:p>
            <a:pPr algn="ctr"/>
            <a:r>
              <a:rPr lang="ru-RU" sz="2400" dirty="0" smtClean="0"/>
              <a:t>Глухие дети </a:t>
            </a:r>
            <a:endParaRPr lang="ru-RU" sz="2400" dirty="0"/>
          </a:p>
        </p:txBody>
      </p:sp>
      <p:sp>
        <p:nvSpPr>
          <p:cNvPr id="49" name="TextBox 48"/>
          <p:cNvSpPr txBox="1"/>
          <p:nvPr/>
        </p:nvSpPr>
        <p:spPr>
          <a:xfrm>
            <a:off x="3215946" y="2276872"/>
            <a:ext cx="2693796" cy="461665"/>
          </a:xfrm>
          <a:prstGeom prst="rect">
            <a:avLst/>
          </a:prstGeom>
          <a:noFill/>
        </p:spPr>
        <p:txBody>
          <a:bodyPr wrap="square" rtlCol="0">
            <a:spAutoFit/>
          </a:bodyPr>
          <a:lstStyle/>
          <a:p>
            <a:pPr algn="ctr"/>
            <a:r>
              <a:rPr lang="ru-RU" sz="2400" dirty="0" smtClean="0"/>
              <a:t>Слепые дети </a:t>
            </a:r>
            <a:endParaRPr lang="ru-RU" sz="2400" dirty="0"/>
          </a:p>
        </p:txBody>
      </p:sp>
      <p:sp>
        <p:nvSpPr>
          <p:cNvPr id="50" name="TextBox 49"/>
          <p:cNvSpPr txBox="1"/>
          <p:nvPr/>
        </p:nvSpPr>
        <p:spPr>
          <a:xfrm>
            <a:off x="5908138" y="2092205"/>
            <a:ext cx="2680792" cy="830997"/>
          </a:xfrm>
          <a:prstGeom prst="rect">
            <a:avLst/>
          </a:prstGeom>
          <a:noFill/>
        </p:spPr>
        <p:txBody>
          <a:bodyPr wrap="square" rtlCol="0">
            <a:spAutoFit/>
          </a:bodyPr>
          <a:lstStyle/>
          <a:p>
            <a:pPr algn="ctr"/>
            <a:r>
              <a:rPr lang="ru-RU" sz="2400" dirty="0" smtClean="0"/>
              <a:t>Дети с речевыми  нарушениями</a:t>
            </a:r>
            <a:endParaRPr lang="ru-RU" sz="2400" dirty="0"/>
          </a:p>
        </p:txBody>
      </p:sp>
      <p:sp>
        <p:nvSpPr>
          <p:cNvPr id="51" name="TextBox 50"/>
          <p:cNvSpPr txBox="1"/>
          <p:nvPr/>
        </p:nvSpPr>
        <p:spPr>
          <a:xfrm>
            <a:off x="523056" y="3318083"/>
            <a:ext cx="2675126" cy="830997"/>
          </a:xfrm>
          <a:prstGeom prst="rect">
            <a:avLst/>
          </a:prstGeom>
          <a:noFill/>
        </p:spPr>
        <p:txBody>
          <a:bodyPr wrap="square" rtlCol="0">
            <a:spAutoFit/>
          </a:bodyPr>
          <a:lstStyle/>
          <a:p>
            <a:pPr algn="ctr"/>
            <a:r>
              <a:rPr lang="ru-RU" sz="2400" dirty="0" smtClean="0"/>
              <a:t>Слабослышащие дети</a:t>
            </a:r>
            <a:endParaRPr lang="ru-RU" sz="2400" dirty="0"/>
          </a:p>
        </p:txBody>
      </p:sp>
      <p:sp>
        <p:nvSpPr>
          <p:cNvPr id="52" name="TextBox 51"/>
          <p:cNvSpPr txBox="1"/>
          <p:nvPr/>
        </p:nvSpPr>
        <p:spPr>
          <a:xfrm>
            <a:off x="3215946" y="3284984"/>
            <a:ext cx="2693796" cy="830997"/>
          </a:xfrm>
          <a:prstGeom prst="rect">
            <a:avLst/>
          </a:prstGeom>
          <a:noFill/>
        </p:spPr>
        <p:txBody>
          <a:bodyPr wrap="square" rtlCol="0">
            <a:spAutoFit/>
          </a:bodyPr>
          <a:lstStyle/>
          <a:p>
            <a:pPr algn="ctr"/>
            <a:r>
              <a:rPr lang="ru-RU" sz="2400" dirty="0" smtClean="0"/>
              <a:t>Слабовидящие дети </a:t>
            </a:r>
            <a:endParaRPr lang="ru-RU" sz="2400" dirty="0"/>
          </a:p>
        </p:txBody>
      </p:sp>
      <p:sp>
        <p:nvSpPr>
          <p:cNvPr id="53" name="TextBox 52"/>
          <p:cNvSpPr txBox="1"/>
          <p:nvPr/>
        </p:nvSpPr>
        <p:spPr>
          <a:xfrm>
            <a:off x="5923656" y="3429000"/>
            <a:ext cx="2680792" cy="461665"/>
          </a:xfrm>
          <a:prstGeom prst="rect">
            <a:avLst/>
          </a:prstGeom>
          <a:noFill/>
        </p:spPr>
        <p:txBody>
          <a:bodyPr wrap="square" rtlCol="0">
            <a:spAutoFit/>
          </a:bodyPr>
          <a:lstStyle/>
          <a:p>
            <a:pPr algn="ctr"/>
            <a:r>
              <a:rPr lang="ru-RU" sz="2400" dirty="0" smtClean="0"/>
              <a:t>Дети с РАС</a:t>
            </a:r>
            <a:endParaRPr lang="ru-RU" sz="2400" dirty="0"/>
          </a:p>
        </p:txBody>
      </p:sp>
      <p:sp>
        <p:nvSpPr>
          <p:cNvPr id="55" name="TextBox 54"/>
          <p:cNvSpPr txBox="1"/>
          <p:nvPr/>
        </p:nvSpPr>
        <p:spPr>
          <a:xfrm>
            <a:off x="3216853" y="4745391"/>
            <a:ext cx="2692889" cy="461665"/>
          </a:xfrm>
          <a:prstGeom prst="rect">
            <a:avLst/>
          </a:prstGeom>
          <a:noFill/>
        </p:spPr>
        <p:txBody>
          <a:bodyPr wrap="square" rtlCol="0">
            <a:spAutoFit/>
          </a:bodyPr>
          <a:lstStyle/>
          <a:p>
            <a:pPr algn="ctr"/>
            <a:r>
              <a:rPr lang="ru-RU" sz="2400" dirty="0" smtClean="0"/>
              <a:t>Дети с ЗПР</a:t>
            </a:r>
            <a:endParaRPr lang="ru-RU" sz="2400" dirty="0"/>
          </a:p>
        </p:txBody>
      </p:sp>
      <p:sp>
        <p:nvSpPr>
          <p:cNvPr id="56" name="TextBox 55"/>
          <p:cNvSpPr txBox="1"/>
          <p:nvPr/>
        </p:nvSpPr>
        <p:spPr>
          <a:xfrm>
            <a:off x="5923656" y="4437112"/>
            <a:ext cx="2680792" cy="1169551"/>
          </a:xfrm>
          <a:prstGeom prst="rect">
            <a:avLst/>
          </a:prstGeom>
          <a:noFill/>
        </p:spPr>
        <p:txBody>
          <a:bodyPr wrap="square" rtlCol="0">
            <a:spAutoFit/>
          </a:bodyPr>
          <a:lstStyle/>
          <a:p>
            <a:pPr algn="ctr"/>
            <a:r>
              <a:rPr lang="ru-RU" sz="2400" dirty="0" smtClean="0"/>
              <a:t>Дети с </a:t>
            </a:r>
            <a:r>
              <a:rPr lang="ru-RU" sz="2200" dirty="0" smtClean="0"/>
              <a:t>интеллектуальными </a:t>
            </a:r>
            <a:r>
              <a:rPr lang="ru-RU" sz="2400" dirty="0" smtClean="0"/>
              <a:t>нарушениями</a:t>
            </a:r>
            <a:endParaRPr lang="ru-RU" sz="2400" dirty="0"/>
          </a:p>
        </p:txBody>
      </p:sp>
      <p:sp>
        <p:nvSpPr>
          <p:cNvPr id="25" name="TextBox 24"/>
          <p:cNvSpPr txBox="1"/>
          <p:nvPr/>
        </p:nvSpPr>
        <p:spPr>
          <a:xfrm>
            <a:off x="523055" y="4437112"/>
            <a:ext cx="2693797" cy="1200329"/>
          </a:xfrm>
          <a:prstGeom prst="rect">
            <a:avLst/>
          </a:prstGeom>
          <a:noFill/>
        </p:spPr>
        <p:txBody>
          <a:bodyPr wrap="square" rtlCol="0">
            <a:spAutoFit/>
          </a:bodyPr>
          <a:lstStyle/>
          <a:p>
            <a:pPr algn="ctr"/>
            <a:r>
              <a:rPr lang="ru-RU" sz="2400" dirty="0" smtClean="0"/>
              <a:t>Дети с двигательными нарушениями</a:t>
            </a:r>
            <a:endParaRPr lang="ru-RU" sz="2400" dirty="0"/>
          </a:p>
        </p:txBody>
      </p:sp>
      <p:sp>
        <p:nvSpPr>
          <p:cNvPr id="26" name="Содержимое 2"/>
          <p:cNvSpPr txBox="1">
            <a:spLocks/>
          </p:cNvSpPr>
          <p:nvPr/>
        </p:nvSpPr>
        <p:spPr>
          <a:xfrm>
            <a:off x="429491" y="5877272"/>
            <a:ext cx="8318973" cy="794792"/>
          </a:xfrm>
          <a:prstGeom prst="rect">
            <a:avLst/>
          </a:prstGeom>
          <a:solidFill>
            <a:srgbClr val="FFCF20"/>
          </a:solidFill>
        </p:spPr>
        <p:txBody>
          <a:bodyPr>
            <a:noAutofit/>
          </a:bodyPr>
          <a:lstStyle/>
          <a:p>
            <a:pPr marL="0" marR="0" lvl="0" indent="0" algn="l" defTabSz="914400" rtl="0" eaLnBrk="1" fontAlgn="auto" latinLnBrk="0" hangingPunct="1">
              <a:lnSpc>
                <a:spcPct val="100000"/>
              </a:lnSpc>
              <a:spcBef>
                <a:spcPts val="1200"/>
              </a:spcBef>
              <a:spcAft>
                <a:spcPts val="1200"/>
              </a:spcAft>
              <a:buClrTx/>
              <a:buSzTx/>
              <a:buFont typeface="Arial" pitchFamily="34" charset="0"/>
              <a:buNone/>
              <a:tabLst/>
              <a:defRPr/>
            </a:pPr>
            <a:r>
              <a:rPr lang="ru-RU" sz="1600" dirty="0"/>
              <a:t>Д</a:t>
            </a:r>
            <a:r>
              <a:rPr kumimoji="0" lang="ru-RU" sz="1600" b="0" i="0" u="none" strike="noStrike" kern="1200" cap="none" spc="0" normalizeH="0" baseline="0" noProof="0" dirty="0" err="1" smtClean="0">
                <a:ln>
                  <a:noFill/>
                </a:ln>
                <a:effectLst/>
                <a:uLnTx/>
                <a:uFillTx/>
                <a:latin typeface="+mn-lt"/>
                <a:ea typeface="+mn-ea"/>
                <a:cs typeface="+mn-cs"/>
              </a:rPr>
              <a:t>иапазон</a:t>
            </a:r>
            <a:r>
              <a:rPr kumimoji="0" lang="ru-RU" sz="1600" b="0" i="0" u="none" strike="noStrike" kern="1200" cap="none" spc="0" normalizeH="0" baseline="0" noProof="0" dirty="0" smtClean="0">
                <a:ln>
                  <a:noFill/>
                </a:ln>
                <a:effectLst/>
                <a:uLnTx/>
                <a:uFillTx/>
                <a:latin typeface="+mn-lt"/>
                <a:ea typeface="+mn-ea"/>
                <a:cs typeface="+mn-cs"/>
              </a:rPr>
              <a:t> различий в развитии поступающих в школу детей  С ОВЗ  чрезвычайно велик. Это касается не только группы детей с ОВЗ в целом, но и каждой входящей в неё</a:t>
            </a:r>
            <a:r>
              <a:rPr kumimoji="0" lang="ru-RU" sz="1600" b="0" i="0" u="none" strike="noStrike" kern="1200" cap="none" spc="0" normalizeH="0" noProof="0" dirty="0" smtClean="0">
                <a:ln>
                  <a:noFill/>
                </a:ln>
                <a:effectLst/>
                <a:uLnTx/>
                <a:uFillTx/>
                <a:latin typeface="+mn-lt"/>
                <a:ea typeface="+mn-ea"/>
                <a:cs typeface="+mn-cs"/>
              </a:rPr>
              <a:t> </a:t>
            </a:r>
            <a:r>
              <a:rPr kumimoji="0" lang="ru-RU" sz="1600" b="0" i="0" u="none" strike="noStrike" kern="1200" cap="none" spc="0" normalizeH="0" baseline="0" noProof="0" dirty="0" smtClean="0">
                <a:ln>
                  <a:noFill/>
                </a:ln>
                <a:effectLst/>
                <a:uLnTx/>
                <a:uFillTx/>
                <a:latin typeface="+mn-lt"/>
                <a:ea typeface="+mn-ea"/>
                <a:cs typeface="+mn-cs"/>
              </a:rPr>
              <a:t>категории</a:t>
            </a:r>
          </a:p>
          <a:p>
            <a:pPr marL="0" marR="0" lvl="0" indent="0" algn="l" defTabSz="914400" rtl="0" eaLnBrk="1" fontAlgn="auto" latinLnBrk="0" hangingPunct="1">
              <a:lnSpc>
                <a:spcPct val="100000"/>
              </a:lnSpc>
              <a:spcBef>
                <a:spcPts val="1200"/>
              </a:spcBef>
              <a:spcAft>
                <a:spcPts val="1200"/>
              </a:spcAft>
              <a:buClrTx/>
              <a:buSzTx/>
              <a:buFont typeface="Arial" pitchFamily="34" charset="0"/>
              <a:buNone/>
              <a:tabLst/>
              <a:defRPr/>
            </a:pPr>
            <a:endParaRPr kumimoji="0" lang="ru-RU" sz="1600" b="0" i="0" u="none" strike="noStrike" kern="1200" cap="none" spc="0" normalizeH="0" baseline="0" noProof="0" dirty="0" smtClean="0">
              <a:ln>
                <a:noFill/>
              </a:ln>
              <a:effectLst/>
              <a:uLnTx/>
              <a:uFillTx/>
              <a:latin typeface="+mn-lt"/>
              <a:ea typeface="+mn-ea"/>
              <a:cs typeface="+mn-cs"/>
            </a:endParaRPr>
          </a:p>
          <a:p>
            <a:pPr marL="0" marR="0" lvl="0" indent="0" algn="l" defTabSz="914400" rtl="0" eaLnBrk="1" fontAlgn="auto" latinLnBrk="0" hangingPunct="1">
              <a:lnSpc>
                <a:spcPct val="100000"/>
              </a:lnSpc>
              <a:spcBef>
                <a:spcPts val="1200"/>
              </a:spcBef>
              <a:spcAft>
                <a:spcPts val="1200"/>
              </a:spcAft>
              <a:buClrTx/>
              <a:buSzTx/>
              <a:buFont typeface="Arial" pitchFamily="34" charset="0"/>
              <a:buNone/>
              <a:tabLst/>
              <a:defRPr/>
            </a:pPr>
            <a:endParaRPr kumimoji="0" lang="ru-RU" sz="1600" b="0" i="0" u="none" strike="noStrike" kern="1200" cap="none" spc="0" normalizeH="0" baseline="0" noProof="0" dirty="0">
              <a:ln>
                <a:noFill/>
              </a:ln>
              <a:effectLst/>
              <a:uLnTx/>
              <a:uFillTx/>
              <a:latin typeface="+mn-lt"/>
              <a:ea typeface="+mn-ea"/>
              <a:cs typeface="+mn-cs"/>
            </a:endParaRPr>
          </a:p>
        </p:txBody>
      </p:sp>
      <p:sp>
        <p:nvSpPr>
          <p:cNvPr id="3" name="Прямоугольник 2"/>
          <p:cNvSpPr/>
          <p:nvPr/>
        </p:nvSpPr>
        <p:spPr>
          <a:xfrm>
            <a:off x="2173752" y="1412776"/>
            <a:ext cx="4846520" cy="461665"/>
          </a:xfrm>
          <a:prstGeom prst="rect">
            <a:avLst/>
          </a:prstGeom>
        </p:spPr>
        <p:txBody>
          <a:bodyPr wrap="none">
            <a:spAutoFit/>
          </a:bodyPr>
          <a:lstStyle/>
          <a:p>
            <a:r>
              <a:rPr lang="ru-RU" sz="2400" b="1" dirty="0" smtClean="0">
                <a:solidFill>
                  <a:schemeClr val="tx2">
                    <a:lumMod val="75000"/>
                  </a:schemeClr>
                </a:solidFill>
              </a:rPr>
              <a:t>Первичные </a:t>
            </a:r>
            <a:r>
              <a:rPr lang="ru-RU" sz="2400" b="1" dirty="0">
                <a:solidFill>
                  <a:schemeClr val="tx2">
                    <a:lumMod val="75000"/>
                  </a:schemeClr>
                </a:solidFill>
              </a:rPr>
              <a:t>ограничения </a:t>
            </a:r>
            <a:r>
              <a:rPr lang="ru-RU" sz="2400" b="1" dirty="0" smtClean="0">
                <a:solidFill>
                  <a:schemeClr val="tx2">
                    <a:lumMod val="75000"/>
                  </a:schemeClr>
                </a:solidFill>
              </a:rPr>
              <a:t>здоровья</a:t>
            </a:r>
            <a:endParaRPr lang="ru-RU" sz="2400" b="1" dirty="0">
              <a:solidFill>
                <a:schemeClr val="tx2">
                  <a:lumMod val="75000"/>
                </a:schemeClr>
              </a:solidFill>
            </a:endParaRPr>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3408</TotalTime>
  <Words>2129</Words>
  <Application>Microsoft Macintosh PowerPoint</Application>
  <PresentationFormat>Экран (4:3)</PresentationFormat>
  <Paragraphs>315</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Тема Office</vt:lpstr>
      <vt:lpstr>Подходы к разработке модели введения  ФГОС обучающихся с ОВЗ   </vt:lpstr>
      <vt:lpstr>Презентация PowerPoint</vt:lpstr>
      <vt:lpstr>Основные организационные модели реализации ФГОС обучающихся с ОВЗ</vt:lpstr>
      <vt:lpstr>Направления работы по обеспечению реализации ФГОС обучающихся с ОВЗ</vt:lpstr>
      <vt:lpstr>Аналитическое обеспечение</vt:lpstr>
      <vt:lpstr>Направления работы по обеспечению реализации ФГОС обучающихся с ОВЗ</vt:lpstr>
      <vt:lpstr>Нормативно-правовое и методическое обеспечение</vt:lpstr>
      <vt:lpstr>Подходы к разработке АООП </vt:lpstr>
      <vt:lpstr>1. Обучающиеся с ОВЗ – неоднородная группа школьников </vt:lpstr>
      <vt:lpstr>Диапазон различий в развитии   к моменту поступления в школу </vt:lpstr>
      <vt:lpstr>Диапазон различий в развитии  детей</vt:lpstr>
      <vt:lpstr>2. Обязательные компоненты АООП</vt:lpstr>
      <vt:lpstr>3. Формы организации обучения детей с ОВЗ в образовательных организациях</vt:lpstr>
      <vt:lpstr>АООП, вариант А</vt:lpstr>
      <vt:lpstr>АООП, вариант B</vt:lpstr>
      <vt:lpstr>АООП, вариант C</vt:lpstr>
      <vt:lpstr>АООП, вариант D</vt:lpstr>
      <vt:lpstr>Соотношение компонентов образования в различных вариантах АООП</vt:lpstr>
      <vt:lpstr>Направления работы по обеспечению реализации ФГОС обучающихся с ОВЗ</vt:lpstr>
      <vt:lpstr>Организационное обеспечение</vt:lpstr>
      <vt:lpstr>Центр дистанционного образования детей-инвалидов. Оптимизация работы*</vt:lpstr>
      <vt:lpstr>Направления работы по обеспечению реализации ФГОС обучающихся с ОВЗ</vt:lpstr>
      <vt:lpstr>Кадровое обеспечение</vt:lpstr>
      <vt:lpstr>Мероприятия по кадровому обеспечению</vt:lpstr>
      <vt:lpstr>Направления повышения квалификации</vt:lpstr>
      <vt:lpstr>Организация курсов повышения квалификации</vt:lpstr>
      <vt:lpstr>Направления работы по обеспечению реализации ФГОС обучающихся с ОВЗ</vt:lpstr>
      <vt:lpstr>Материально-техническое обеспечение (МТО)</vt:lpstr>
      <vt:lpstr>Материально-технические условия реализации ФГОС должны обеспечивать:</vt:lpstr>
      <vt:lpstr>Мероприятия по материально-техническому обеспечению</vt:lpstr>
      <vt:lpstr>Направления работы по обеспечению реализации ФГОС обучающихся с ОВЗ</vt:lpstr>
      <vt:lpstr>Информационное обеспечение  </vt:lpstr>
      <vt:lpstr>Данные, необходимые для разработки модели введения ФГОС в субъекте РФ: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m.kazantseva</dc:creator>
  <cp:lastModifiedBy>SSH SSH</cp:lastModifiedBy>
  <cp:revision>193</cp:revision>
  <dcterms:created xsi:type="dcterms:W3CDTF">2015-06-08T13:23:06Z</dcterms:created>
  <dcterms:modified xsi:type="dcterms:W3CDTF">2015-09-15T04:34:25Z</dcterms:modified>
</cp:coreProperties>
</file>