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9" r:id="rId7"/>
    <p:sldId id="270" r:id="rId8"/>
    <p:sldId id="271" r:id="rId9"/>
    <p:sldId id="272" r:id="rId10"/>
    <p:sldId id="273" r:id="rId11"/>
    <p:sldId id="288" r:id="rId12"/>
    <p:sldId id="289" r:id="rId13"/>
    <p:sldId id="290" r:id="rId14"/>
    <p:sldId id="291" r:id="rId15"/>
    <p:sldId id="294" r:id="rId16"/>
    <p:sldId id="295" r:id="rId17"/>
    <p:sldId id="296" r:id="rId18"/>
    <p:sldId id="275" r:id="rId19"/>
    <p:sldId id="277" r:id="rId20"/>
    <p:sldId id="286" r:id="rId21"/>
    <p:sldId id="280" r:id="rId22"/>
    <p:sldId id="281" r:id="rId23"/>
    <p:sldId id="282" r:id="rId24"/>
    <p:sldId id="279" r:id="rId25"/>
    <p:sldId id="284" r:id="rId26"/>
    <p:sldId id="285" r:id="rId27"/>
    <p:sldId id="287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D2"/>
    <a:srgbClr val="3E95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зрительная память</c:v>
                </c:pt>
                <c:pt idx="1">
                  <c:v>слуховая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12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зрительная память</c:v>
                </c:pt>
                <c:pt idx="1">
                  <c:v>слуховая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28</c:v>
                </c:pt>
                <c:pt idx="2">
                  <c:v>36</c:v>
                </c:pt>
                <c:pt idx="3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зрительная память</c:v>
                </c:pt>
                <c:pt idx="1">
                  <c:v>слуховая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</c:v>
                </c:pt>
                <c:pt idx="1">
                  <c:v>36</c:v>
                </c:pt>
                <c:pt idx="2">
                  <c:v>52</c:v>
                </c:pt>
                <c:pt idx="3">
                  <c:v>20</c:v>
                </c:pt>
              </c:numCache>
            </c:numRef>
          </c:val>
        </c:ser>
        <c:shape val="cylinder"/>
        <c:axId val="75000448"/>
        <c:axId val="75026816"/>
        <c:axId val="0"/>
      </c:bar3DChart>
      <c:catAx>
        <c:axId val="75000448"/>
        <c:scaling>
          <c:orientation val="minMax"/>
        </c:scaling>
        <c:axPos val="b"/>
        <c:tickLblPos val="nextTo"/>
        <c:crossAx val="75026816"/>
        <c:crosses val="autoZero"/>
        <c:auto val="1"/>
        <c:lblAlgn val="ctr"/>
        <c:lblOffset val="100"/>
      </c:catAx>
      <c:valAx>
        <c:axId val="75026816"/>
        <c:scaling>
          <c:orientation val="minMax"/>
        </c:scaling>
        <c:axPos val="l"/>
        <c:majorGridlines/>
        <c:numFmt formatCode="General" sourceLinked="1"/>
        <c:tickLblPos val="nextTo"/>
        <c:crossAx val="75000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памяти сентябрь</c:v>
                </c:pt>
                <c:pt idx="1">
                  <c:v>развитие памяти (май)</c:v>
                </c:pt>
                <c:pt idx="2">
                  <c:v>развитие мышления (сентябрь)</c:v>
                </c:pt>
                <c:pt idx="3">
                  <c:v>Развитие мышления (май)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памяти сентябрь</c:v>
                </c:pt>
                <c:pt idx="1">
                  <c:v>развитие памяти (май)</c:v>
                </c:pt>
                <c:pt idx="2">
                  <c:v>развитие мышления (сентябрь)</c:v>
                </c:pt>
                <c:pt idx="3">
                  <c:v>Развитие мышления (май)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64</c:v>
                </c:pt>
                <c:pt idx="2">
                  <c:v>56</c:v>
                </c:pt>
                <c:pt idx="3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памяти сентябрь</c:v>
                </c:pt>
                <c:pt idx="1">
                  <c:v>развитие памяти (май)</c:v>
                </c:pt>
                <c:pt idx="2">
                  <c:v>развитие мышления (сентябрь)</c:v>
                </c:pt>
                <c:pt idx="3">
                  <c:v>Развитие мышления (май)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</c:v>
                </c:pt>
                <c:pt idx="1">
                  <c:v>16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shape val="cylinder"/>
        <c:axId val="84352384"/>
        <c:axId val="84370560"/>
        <c:axId val="0"/>
      </c:bar3DChart>
      <c:catAx>
        <c:axId val="84352384"/>
        <c:scaling>
          <c:orientation val="minMax"/>
        </c:scaling>
        <c:axPos val="b"/>
        <c:tickLblPos val="nextTo"/>
        <c:crossAx val="84370560"/>
        <c:crosses val="autoZero"/>
        <c:auto val="1"/>
        <c:lblAlgn val="ctr"/>
        <c:lblOffset val="100"/>
      </c:catAx>
      <c:valAx>
        <c:axId val="84370560"/>
        <c:scaling>
          <c:orientation val="minMax"/>
        </c:scaling>
        <c:axPos val="l"/>
        <c:majorGridlines/>
        <c:numFmt formatCode="General" sourceLinked="1"/>
        <c:tickLblPos val="nextTo"/>
        <c:crossAx val="843523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3E95A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45D796-1756-4B6A-98D2-E4572D791D2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3D307E-5035-4A8F-B166-10CF4E6BC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Мой инновационный педагогический опыт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по теме: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«Применение технологии проблемного обучения</a:t>
            </a:r>
            <a:br>
              <a:rPr lang="ru-RU" sz="2200" i="1" dirty="0" smtClean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C00000"/>
                </a:solidFill>
              </a:rPr>
              <a:t> для развития познавательных  способностей учащихся начальных классов»</a:t>
            </a: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714752"/>
            <a:ext cx="4357718" cy="1428760"/>
          </a:xfrm>
        </p:spPr>
        <p:txBody>
          <a:bodyPr>
            <a:noAutofit/>
          </a:bodyPr>
          <a:lstStyle/>
          <a:p>
            <a:pPr algn="r"/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Машанина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Николаевна</a:t>
            </a:r>
          </a:p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№4»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2015г.</a:t>
            </a:r>
          </a:p>
          <a:p>
            <a:pPr algn="l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Луга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nash-yaroslavl.ru/_nw/23/313922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571900" cy="250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effectLst/>
              </a:rPr>
              <a:t>«Яркое пятно</a:t>
            </a:r>
            <a:r>
              <a:rPr lang="ru-RU" sz="2800" b="0" dirty="0" smtClean="0">
                <a:solidFill>
                  <a:srgbClr val="002060"/>
                </a:solidFill>
                <a:effectLst/>
              </a:rPr>
              <a:t>»</a:t>
            </a:r>
            <a:br>
              <a:rPr lang="ru-RU" sz="2800" b="0" dirty="0" smtClean="0">
                <a:solidFill>
                  <a:srgbClr val="002060"/>
                </a:solidFill>
                <a:effectLst/>
              </a:rPr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Окружающий </a:t>
            </a:r>
            <a:r>
              <a:rPr lang="ru-RU" sz="1800" dirty="0" smtClean="0">
                <a:solidFill>
                  <a:srgbClr val="002060"/>
                </a:solidFill>
              </a:rPr>
              <a:t>мир.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Тема </a:t>
            </a:r>
            <a:r>
              <a:rPr lang="ru-RU" sz="1800" dirty="0" smtClean="0">
                <a:solidFill>
                  <a:srgbClr val="002060"/>
                </a:solidFill>
              </a:rPr>
              <a:t>«Зачем нужно есть много фруктов и овощей»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</a:rPr>
            </a:b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 lvl="0">
              <a:buFontTx/>
              <a:buChar char="-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Содержимое 3" descr="C:\Users\SSS\Pictures\2015-11-19\04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429420" cy="44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Поиск решения проблемы: разложить продукты на полезные и вредные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SS\Pictures\2015-11-19\0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3571900" cy="3763963"/>
          </a:xfrm>
          <a:prstGeom prst="rect">
            <a:avLst/>
          </a:prstGeom>
          <a:noFill/>
        </p:spPr>
      </p:pic>
      <p:pic>
        <p:nvPicPr>
          <p:cNvPr id="3075" name="Picture 3" descr="C:\Users\SSS\Pictures\2015-11-19\0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518460" cy="376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/>
              </a:rPr>
              <a:t>Вспоминаем фрукты и овощи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098" name="Picture 2" descr="C:\Users\SSS\Pictures\2015-11-19\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Раскладываем фрукты и овощи по корзинкам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SSS\Pictures\2015-11-19\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/>
              </a:rPr>
              <a:t>Составляем меню для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Карлсона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6146" name="Picture 2" descr="C:\Users\SSS\Pictures\2015-11-19\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</a:rPr>
              <a:t>Связь с внеурочной деятельностью: участие в сценке «Спор овощей»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SSS\Desktop\для блога\для Болышева\Праздник Осени\новый учебный год 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</a:rPr>
              <a:t>Связь с внеурочной деятельностью: участие в викторине «Угадай на вкус»</a:t>
            </a:r>
            <a:endParaRPr lang="ru-RU" sz="2400" dirty="0"/>
          </a:p>
        </p:txBody>
      </p:sp>
      <p:pic>
        <p:nvPicPr>
          <p:cNvPr id="2050" name="Picture 2" descr="C:\Users\SSS\Desktop\для блога\для Болышева\Праздник Осени\новый учебный год 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Поделки из овощей и фруктов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SSS\Desktop\для блога\для Болышева\Праздник Осени\новый учебный год 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215237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Создание ситуации «удивления»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Окружающий мир. Тема «Как помочь птицам зимой».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C:\Users\SSS\Pictures\2015-11-19\01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215238" cy="437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SS\Pictures\2015-11-19\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214422"/>
            <a:ext cx="7062788" cy="5094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C00000"/>
                </a:solidFill>
              </a:rPr>
              <a:t>Учитель – это прекрасно!</a:t>
            </a:r>
            <a:endParaRPr lang="ru-RU" sz="2400" b="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cs9427.vk.me/u141759946/139349677/y_cb921cb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775.vk.me/u93606861/116986525/z_d54338d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4398973" cy="365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На уроке с применением технологии проблемного обучения, присутствуют элементы исследовательской деятельности.</a:t>
            </a:r>
            <a:endParaRPr lang="ru-RU" sz="3200" dirty="0"/>
          </a:p>
        </p:txBody>
      </p:sp>
      <p:pic>
        <p:nvPicPr>
          <p:cNvPr id="4" name="Рисунок 3" descr="http://nash-yaroslavl.ru/_nw/23/313922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57628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C00000"/>
                </a:solidFill>
              </a:rPr>
              <a:t>Разбираются, какие птицы перелётные, </a:t>
            </a:r>
            <a:br>
              <a:rPr lang="ru-RU" sz="2000" b="0" dirty="0" smtClean="0">
                <a:solidFill>
                  <a:srgbClr val="C00000"/>
                </a:solidFill>
              </a:rPr>
            </a:br>
            <a:r>
              <a:rPr lang="ru-RU" sz="2000" b="0" dirty="0" smtClean="0">
                <a:solidFill>
                  <a:srgbClr val="C00000"/>
                </a:solidFill>
              </a:rPr>
              <a:t>а какие зимующие</a:t>
            </a:r>
            <a:endParaRPr lang="ru-RU" sz="2000" b="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SS\Pictures\2015-11-19\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rgbClr val="C00000"/>
                </a:solidFill>
              </a:rPr>
              <a:t>Зимующие</a:t>
            </a:r>
            <a:endParaRPr lang="ru-RU" sz="3600" b="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SSS\Pictures\2015-11-19\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78674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C00000"/>
                </a:solidFill>
              </a:rPr>
              <a:t>Перелётные</a:t>
            </a:r>
            <a:endParaRPr lang="ru-RU" sz="3200" b="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SSS\Pictures\2015-11-19\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858180" cy="495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>
                <a:solidFill>
                  <a:srgbClr val="C00000"/>
                </a:solidFill>
              </a:rPr>
              <a:t>После выдвижения гипотез – поиск решения проблемы:</a:t>
            </a:r>
            <a:br>
              <a:rPr lang="ru-RU" sz="1800" b="0" dirty="0" smtClean="0">
                <a:solidFill>
                  <a:srgbClr val="C00000"/>
                </a:solidFill>
              </a:rPr>
            </a:br>
            <a:r>
              <a:rPr lang="ru-RU" sz="1800" b="0" dirty="0" smtClean="0">
                <a:solidFill>
                  <a:srgbClr val="C00000"/>
                </a:solidFill>
              </a:rPr>
              <a:t> подумать, какой корм любят разные птицы</a:t>
            </a:r>
            <a:endParaRPr lang="ru-RU" sz="1800" b="0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SSS\Pictures\2015-12-19 28.10.15\28.10.15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Птиц можно покормить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 сделать кормушки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SSS\Desktop\для блога\для Болышева\2014-11-16 новый учебный год\новый учебный год 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571612"/>
            <a:ext cx="6278033" cy="473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C00000"/>
                </a:solidFill>
              </a:rPr>
              <a:t>Связь с внеурочной деятельностью. </a:t>
            </a:r>
            <a:br>
              <a:rPr lang="ru-RU" sz="28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Участие в викторине на параллель 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b="0" dirty="0" smtClean="0">
                <a:solidFill>
                  <a:srgbClr val="002060"/>
                </a:solidFill>
              </a:rPr>
              <a:t>«Зимующие птицы»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SS\Desktop\для блога\для Болышева\2014-11-16 новый учебный год\новый учебный год 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effectLst/>
              </a:rPr>
              <a:t>Заняли 1 место в викторине</a:t>
            </a:r>
            <a:endParaRPr lang="ru-RU" sz="28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 descr="C:\Users\SSS\Desktop\для блога\для Болышева\2014-11-16 новый учебный год\новый учебный год 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/>
              </a:rPr>
              <a:t>Сравнительная диагностика</a:t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> развития памяти  и мышления (сентябрь – май).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0070C0"/>
                </a:solidFill>
                <a:effectLst/>
              </a:rPr>
              <a:t>Вывод:</a:t>
            </a:r>
            <a:endParaRPr lang="ru-RU" sz="32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2200" dirty="0" smtClean="0"/>
              <a:t>Увеличился % учащихся со средним уровнем развития памяти и мышления в среднем на 4%.</a:t>
            </a:r>
          </a:p>
          <a:p>
            <a:pPr>
              <a:buNone/>
            </a:pPr>
            <a:r>
              <a:rPr lang="ru-RU" sz="2200" dirty="0" smtClean="0"/>
              <a:t>          Проблемно-диалогическое обучение является условием развития познавательного интереса и способностей  младших школьников, что ведет к повышению мотивации и успеваемости по предмету, а также помогает в деле воспитания личности обучающихся.</a:t>
            </a:r>
          </a:p>
          <a:p>
            <a:r>
              <a:rPr lang="ru-RU" sz="2200" dirty="0" smtClean="0"/>
              <a:t>: «Теперь и не представляю, как можно работать иначе. Ведь это так здорово – открывать знания вместе с детьми!»</a:t>
            </a:r>
          </a:p>
          <a:p>
            <a:pPr>
              <a:buNone/>
            </a:pPr>
            <a:r>
              <a:rPr lang="ru-RU" sz="2200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nash-yaroslavl.ru/_nw/23/313922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00570"/>
            <a:ext cx="3429024" cy="21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Актуальность.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sz="2600" dirty="0" smtClean="0"/>
              <a:t>Сегодня обществу нужен человек, способный принимать самостоятельные решения, обладающий приёмами учения, готовый к самообразованию, умеющий жить среди людей, готовый к сотрудничеству для достижения совместного результата. Современная школа должна направить свои усилия не на передачу готовых знаний, а на стимулирование поиска знаний, развитие умений эти знания применять на практике. </a:t>
            </a:r>
          </a:p>
          <a:p>
            <a:pPr algn="r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972452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Учитывая поставленные перед школьным образованием задачи, я стараюсь реализовывать их в своей работе. Я понимаю, что необходимо развивать познавательные способности ребёнка. Дети, с развитыми интеллектуальными способностями, смогут самостоятельно добывать знания, применять их в жизни.</a:t>
            </a:r>
          </a:p>
          <a:p>
            <a:pPr>
              <a:buNone/>
            </a:pPr>
            <a:r>
              <a:rPr lang="ru-RU" dirty="0" smtClean="0"/>
              <a:t>        Своей первой задачей я ставлю  - исследование интеллектуальной сферы, познавательных  способностей.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C00000"/>
                </a:solidFill>
              </a:rPr>
              <a:t>Исследовательская работа.</a:t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>Диаграмма развития </a:t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>познавательных способностей </a:t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>(сентябрь 2014)</a:t>
            </a:r>
            <a:endParaRPr lang="ru-RU" sz="2400" b="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6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C00000"/>
                </a:solidFill>
              </a:rPr>
              <a:t>Требования к современному уроку.</a:t>
            </a:r>
            <a:endParaRPr lang="ru-RU" sz="2800" b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</a:t>
            </a:r>
            <a:r>
              <a:rPr lang="ru-RU" sz="3000" dirty="0" smtClean="0"/>
              <a:t>В этом русле были разработаны разные педагогические  технологии и учебные материалы. Одним из них является  </a:t>
            </a:r>
            <a:r>
              <a:rPr lang="ru-RU" sz="3000" dirty="0" smtClean="0">
                <a:solidFill>
                  <a:srgbClr val="C00000"/>
                </a:solidFill>
              </a:rPr>
              <a:t>технология проблемно-диалогического обучения.</a:t>
            </a:r>
            <a:endParaRPr lang="ru-RU" sz="7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6400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lvl="0"/>
            <a:r>
              <a:rPr lang="ru-RU" sz="2400" b="0" dirty="0" smtClean="0">
                <a:solidFill>
                  <a:srgbClr val="C00000"/>
                </a:solidFill>
              </a:rPr>
              <a:t>Цель</a:t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C00000"/>
                </a:solidFill>
              </a:rPr>
              <a:t> проблемно-диалогического обучения.</a:t>
            </a:r>
            <a:br>
              <a:rPr lang="ru-RU" sz="2400" b="0" dirty="0" smtClean="0">
                <a:solidFill>
                  <a:srgbClr val="C00000"/>
                </a:solidFill>
              </a:rPr>
            </a:br>
            <a:endParaRPr lang="ru-RU" sz="2400" b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 применения технологии проблемного обучения: научить учащихся идти путем самостоятельных находок и открытий.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sz="3600" dirty="0"/>
          </a:p>
        </p:txBody>
      </p:sp>
      <p:pic>
        <p:nvPicPr>
          <p:cNvPr id="4" name="Рисунок 3" descr="http://nash-yaroslavl.ru/_nw/23/313922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4357718" cy="30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0" dirty="0" smtClean="0">
                <a:solidFill>
                  <a:srgbClr val="C00000"/>
                </a:solidFill>
              </a:rPr>
              <a:t/>
            </a:r>
            <a:br>
              <a:rPr lang="ru-RU" sz="2700" b="0" dirty="0" smtClean="0">
                <a:solidFill>
                  <a:srgbClr val="C00000"/>
                </a:solidFill>
              </a:rPr>
            </a:br>
            <a:r>
              <a:rPr lang="ru-RU" sz="2700" b="0" dirty="0" smtClean="0">
                <a:solidFill>
                  <a:srgbClr val="C00000"/>
                </a:solidFill>
              </a:rPr>
              <a:t/>
            </a:r>
            <a:br>
              <a:rPr lang="ru-RU" sz="2700" b="0" dirty="0" smtClean="0">
                <a:solidFill>
                  <a:srgbClr val="C00000"/>
                </a:solidFill>
              </a:rPr>
            </a:br>
            <a:r>
              <a:rPr lang="ru-RU" sz="2700" b="0" dirty="0" smtClean="0">
                <a:solidFill>
                  <a:srgbClr val="C00000"/>
                </a:solidFill>
              </a:rPr>
              <a:t>Структура проблемного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 структуре современного урока с использованием технологии проблемного обучения, обязательно присутствуют такие этапы, как :</a:t>
            </a:r>
          </a:p>
          <a:p>
            <a:pPr>
              <a:buNone/>
            </a:pPr>
            <a:r>
              <a:rPr lang="ru-RU" sz="2000" dirty="0" smtClean="0"/>
              <a:t>1.  Постановка учебной проблемы</a:t>
            </a:r>
          </a:p>
          <a:p>
            <a:pPr>
              <a:buNone/>
            </a:pPr>
            <a:r>
              <a:rPr lang="ru-RU" sz="2000" dirty="0" smtClean="0"/>
              <a:t>- определение затруднения, его место.</a:t>
            </a:r>
          </a:p>
          <a:p>
            <a:pPr>
              <a:buFontTx/>
              <a:buChar char="-"/>
            </a:pPr>
            <a:r>
              <a:rPr lang="ru-RU" sz="2000" dirty="0" smtClean="0"/>
              <a:t>определение необходимости нового знания.</a:t>
            </a:r>
          </a:p>
          <a:p>
            <a:pPr>
              <a:buNone/>
            </a:pPr>
            <a:r>
              <a:rPr lang="ru-RU" sz="2000" dirty="0" smtClean="0"/>
              <a:t>2.  «Открытие» учащимися нового знания путём </a:t>
            </a:r>
          </a:p>
          <a:p>
            <a:pPr>
              <a:buNone/>
            </a:pPr>
            <a:r>
              <a:rPr lang="ru-RU" sz="2000" dirty="0" smtClean="0"/>
              <a:t>- выдвижения гипотезы;</a:t>
            </a:r>
          </a:p>
          <a:p>
            <a:pPr>
              <a:buNone/>
            </a:pPr>
            <a:r>
              <a:rPr lang="ru-RU" sz="2000" dirty="0" smtClean="0"/>
              <a:t>- проверка гипотезы.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 </a:t>
            </a:r>
            <a:r>
              <a:rPr lang="ru-RU" sz="2700" b="0" dirty="0" smtClean="0">
                <a:solidFill>
                  <a:srgbClr val="C00000"/>
                </a:solidFill>
              </a:rPr>
              <a:t>Приемы создания проблемных ситуаций</a:t>
            </a:r>
            <a:r>
              <a:rPr lang="ru-RU" sz="2700" b="0" dirty="0" smtClean="0">
                <a:solidFill>
                  <a:srgbClr val="C00000"/>
                </a:solidFill>
              </a:rPr>
              <a:t>.</a:t>
            </a:r>
            <a:br>
              <a:rPr lang="ru-RU" sz="2700" b="0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Русский язык. Тема урока «Правописание безударных классных в корне слова»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ttp://positime.ru/wp-content/uploads/2015/11/a-glass-of-water-can-wake-up-the-bra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45940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tures.4ever.eu/data/download/nature/sea-and-coasts/wave-2255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3988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dsgpack.ie/userfiles/images/Bottled%20Water%20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00504"/>
            <a:ext cx="5429288" cy="242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421</Words>
  <Application>Microsoft Office PowerPoint</Application>
  <PresentationFormat>Экран (4:3)</PresentationFormat>
  <Paragraphs>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Мой инновационный педагогический опыт   по теме:     «Применение технологии проблемного обучения  для развития познавательных  способностей учащихся начальных классов»</vt:lpstr>
      <vt:lpstr>Учитель – это прекрасно!</vt:lpstr>
      <vt:lpstr>Слайд 3</vt:lpstr>
      <vt:lpstr>Слайд 4</vt:lpstr>
      <vt:lpstr>Исследовательская работа. Диаграмма развития  познавательных способностей  (сентябрь 2014)</vt:lpstr>
      <vt:lpstr>Требования к современному уроку.</vt:lpstr>
      <vt:lpstr>Цель  проблемно-диалогического обучения. </vt:lpstr>
      <vt:lpstr>  Структура проблемного урока</vt:lpstr>
      <vt:lpstr> Приемы создания проблемных ситуаций.  Русский язык. Тема урока «Правописание безударных классных в корне слова» </vt:lpstr>
      <vt:lpstr>«Яркое пятно»   Окружающий мир.  Тема «Зачем нужно есть много фруктов и овощей»  </vt:lpstr>
      <vt:lpstr>Поиск решения проблемы: разложить продукты на полезные и вредные</vt:lpstr>
      <vt:lpstr>Вспоминаем фрукты и овощи</vt:lpstr>
      <vt:lpstr>Раскладываем фрукты и овощи по корзинкам</vt:lpstr>
      <vt:lpstr>Составляем меню для Карлсона</vt:lpstr>
      <vt:lpstr>Связь с внеурочной деятельностью: участие в сценке «Спор овощей»</vt:lpstr>
      <vt:lpstr>Связь с внеурочной деятельностью: участие в викторине «Угадай на вкус»</vt:lpstr>
      <vt:lpstr>Поделки из овощей и фруктов</vt:lpstr>
      <vt:lpstr>Создание ситуации «удивления» Окружающий мир. Тема «Как помочь птицам зимой». </vt:lpstr>
      <vt:lpstr>Слайд 19</vt:lpstr>
      <vt:lpstr>Слайд 20</vt:lpstr>
      <vt:lpstr>Разбираются, какие птицы перелётные,  а какие зимующие</vt:lpstr>
      <vt:lpstr>Зимующие</vt:lpstr>
      <vt:lpstr>Перелётные</vt:lpstr>
      <vt:lpstr>После выдвижения гипотез – поиск решения проблемы:  подумать, какой корм любят разные птицы</vt:lpstr>
      <vt:lpstr>Птиц можно покормить  и сделать кормушки</vt:lpstr>
      <vt:lpstr>Связь с внеурочной деятельностью.  Участие в викторине на параллель  «Зимующие птицы»</vt:lpstr>
      <vt:lpstr>Заняли 1 место в викторине</vt:lpstr>
      <vt:lpstr>Сравнительная диагностика  развития памяти  и мышления (сентябрь – май).</vt:lpstr>
      <vt:lpstr>Вывод: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инновационный педагогический опыт   по теме:     «Применение технологии проблемного обучения  для развития познавательных  способностей учащихся начальных классов»</dc:title>
  <dc:creator>SSS</dc:creator>
  <cp:lastModifiedBy>SSS</cp:lastModifiedBy>
  <cp:revision>52</cp:revision>
  <dcterms:created xsi:type="dcterms:W3CDTF">2015-12-17T15:35:01Z</dcterms:created>
  <dcterms:modified xsi:type="dcterms:W3CDTF">2015-12-24T18:12:43Z</dcterms:modified>
</cp:coreProperties>
</file>