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.xml" ContentType="application/vnd.openxmlformats-officedocument.presentationml.tags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notesSlides/notesSlide14.xml" ContentType="application/vnd.openxmlformats-officedocument.presentationml.notesSlide+xml"/>
  <Override PartName="/ppt/tags/tag13.xml" ContentType="application/vnd.openxmlformats-officedocument.presentationml.tags+xml"/>
  <Override PartName="/ppt/notesSlides/notesSlide15.xml" ContentType="application/vnd.openxmlformats-officedocument.presentationml.notesSlide+xml"/>
  <Override PartName="/ppt/tags/tag14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65" r:id="rId4"/>
    <p:sldId id="264" r:id="rId5"/>
    <p:sldId id="263" r:id="rId6"/>
    <p:sldId id="262" r:id="rId7"/>
    <p:sldId id="261" r:id="rId8"/>
    <p:sldId id="260" r:id="rId9"/>
    <p:sldId id="259" r:id="rId10"/>
    <p:sldId id="270" r:id="rId11"/>
    <p:sldId id="269" r:id="rId12"/>
    <p:sldId id="268" r:id="rId13"/>
    <p:sldId id="267" r:id="rId14"/>
    <p:sldId id="266" r:id="rId15"/>
    <p:sldId id="271" r:id="rId16"/>
    <p:sldId id="272" r:id="rId17"/>
    <p:sldId id="275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79FF"/>
    <a:srgbClr val="5336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88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968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80550-6701-426D-AEB8-D8E53921C386}" type="datetimeFigureOut">
              <a:rPr lang="ru-RU" smtClean="0"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CD6744-8741-4B2D-B005-B2ED6FBA8F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42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4322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D6744-8741-4B2D-B005-B2ED6FBA8F11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696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AFD55-F230-4A6E-AB45-6224F202A496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23C7-D569-41A2-A201-BB585F4500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95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836C0-BE79-442A-A745-72D53F8D2F07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E40FD-7735-490E-889E-98AD8B870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344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06376"/>
            <a:ext cx="2057400" cy="43878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1" y="206376"/>
            <a:ext cx="6019800" cy="43878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CAB2E-3DFA-4261-8802-675D87CAC4C9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86A6F-4F0B-4F75-9529-E9F45B306D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1152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DEEDF-9852-4EC7-AA06-F4172240773D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EE5A10-E4D2-40D9-B746-DF02B8DAE8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25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2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2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036BC-6C28-4B0E-A421-119F40C12C43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DD9D83-48CD-4E8E-93DA-9525D3552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394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1" y="1200150"/>
            <a:ext cx="4038600" cy="3394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200150"/>
            <a:ext cx="4038600" cy="33940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0CC22-0125-415D-88B4-6D585973C643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186165-AE9B-406E-804F-81D7DDEBC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164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9" cy="639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2"/>
            <a:ext cx="4041774" cy="6397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3FC4F-9AD3-49A5-B333-EC7D918BD267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CC4EC-96B5-440A-A071-D8D1B7781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476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1A5473-707F-4F1A-A008-16107C622A17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AA1C4-8067-4C26-99A7-DBAEA373F2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273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EB950B-B96E-4849-9F40-79FDD369000D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ACBDE-C432-4C57-8763-E6FF9911F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023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49"/>
            <a:ext cx="3008314" cy="116205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419BF-822E-4357-9FC0-0A1BA079328C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CD0FF-6BE9-4B74-A55C-182F6A9977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3714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6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25F7B-14BE-4498-9E3C-8210294040A0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CB4AFA-179F-4B32-AAEE-9978DF5A8E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472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516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3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9D1C14-2B78-45CF-91E2-A1C5BC07B978}" type="datetimeFigureOut">
              <a:rPr lang="en-US"/>
              <a:pPr>
                <a:defRPr/>
              </a:pPr>
              <a:t>3/23/2015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3"/>
            <a:ext cx="2895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3"/>
            <a:ext cx="2133600" cy="366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33C73DD-D3A5-4CD0-9A15-1A2A82ED3D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2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6.jpeg"/><Relationship Id="rId4" Type="http://schemas.openxmlformats.org/officeDocument/2006/relationships/image" Target="../media/image24.jpeg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2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3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9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259632" y="908720"/>
            <a:ext cx="5472112" cy="1104900"/>
          </a:xfrm>
        </p:spPr>
        <p:txBody>
          <a:bodyPr/>
          <a:lstStyle/>
          <a:p>
            <a:pPr algn="l"/>
            <a:r>
              <a:rPr lang="ru-RU" sz="4000" b="1" dirty="0" smtClean="0">
                <a:solidFill>
                  <a:schemeClr val="bg1"/>
                </a:solidFill>
              </a:rPr>
              <a:t>  Авторская </a:t>
            </a:r>
            <a:r>
              <a:rPr lang="ru-RU" sz="4000" b="1" dirty="0">
                <a:solidFill>
                  <a:schemeClr val="bg1"/>
                </a:solidFill>
              </a:rPr>
              <a:t>концепция:</a:t>
            </a:r>
            <a:r>
              <a:rPr lang="ru-RU" sz="4000" dirty="0"/>
              <a:t/>
            </a:r>
            <a:br>
              <a:rPr lang="ru-RU" sz="4000" dirty="0"/>
            </a:br>
            <a:endParaRPr lang="en-US" altLang="ru-RU" sz="4000" dirty="0" smtClean="0">
              <a:solidFill>
                <a:schemeClr val="bg1"/>
              </a:solidFill>
            </a:endParaRPr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>
          <a:xfrm>
            <a:off x="1680792" y="1988840"/>
            <a:ext cx="4907431" cy="2160240"/>
          </a:xfrm>
        </p:spPr>
        <p:txBody>
          <a:bodyPr/>
          <a:lstStyle/>
          <a:p>
            <a:endParaRPr lang="ru-RU" sz="2400" b="1" dirty="0">
              <a:solidFill>
                <a:schemeClr val="bg1"/>
              </a:solidFill>
            </a:endParaRPr>
          </a:p>
          <a:p>
            <a:r>
              <a:rPr lang="ru-RU" sz="2400" b="1" dirty="0" smtClean="0">
                <a:solidFill>
                  <a:schemeClr val="bg1"/>
                </a:solidFill>
              </a:rPr>
              <a:t>«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Использование </a:t>
            </a:r>
            <a:r>
              <a:rPr lang="ru-RU" sz="2400" b="1" dirty="0" err="1">
                <a:solidFill>
                  <a:schemeClr val="bg1"/>
                </a:solidFill>
              </a:rPr>
              <a:t>межпредметных</a:t>
            </a:r>
            <a:r>
              <a:rPr lang="ru-RU" sz="2400" b="1" dirty="0">
                <a:solidFill>
                  <a:schemeClr val="bg1"/>
                </a:solidFill>
              </a:rPr>
              <a:t> связей  для повышения     эффективности урока в начальных классах.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b="1" dirty="0">
                <a:solidFill>
                  <a:schemeClr val="bg1"/>
                </a:solidFill>
              </a:rPr>
              <a:t>»</a:t>
            </a:r>
            <a:endParaRPr lang="ru-RU" sz="2400" dirty="0">
              <a:solidFill>
                <a:schemeClr val="bg1"/>
              </a:solidFill>
            </a:endParaRPr>
          </a:p>
          <a:p>
            <a:r>
              <a:rPr lang="ru-RU" sz="2400" b="1" dirty="0"/>
              <a:t> </a:t>
            </a:r>
            <a:endParaRPr lang="ru-RU" sz="2400" dirty="0"/>
          </a:p>
          <a:p>
            <a:pPr algn="l"/>
            <a:endParaRPr lang="en-US" altLang="ru-RU" sz="2400" dirty="0" smtClean="0">
              <a:solidFill>
                <a:srgbClr val="9279FF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555776" y="4365104"/>
            <a:ext cx="4392786" cy="1"/>
          </a:xfrm>
          <a:prstGeom prst="line">
            <a:avLst/>
          </a:prstGeom>
          <a:ln w="57150">
            <a:solidFill>
              <a:srgbClr val="927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3" name="Subtitle 2"/>
          <p:cNvSpPr txBox="1">
            <a:spLocks/>
          </p:cNvSpPr>
          <p:nvPr/>
        </p:nvSpPr>
        <p:spPr bwMode="auto">
          <a:xfrm>
            <a:off x="1259632" y="5163035"/>
            <a:ext cx="1584325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3600" dirty="0" smtClean="0">
                <a:solidFill>
                  <a:srgbClr val="5336D1"/>
                </a:solidFill>
              </a:rPr>
              <a:t>Автор</a:t>
            </a:r>
            <a:endParaRPr lang="en-US" altLang="ru-RU" sz="3600" dirty="0">
              <a:solidFill>
                <a:srgbClr val="5336D1"/>
              </a:solidFill>
            </a:endParaRPr>
          </a:p>
        </p:txBody>
      </p:sp>
      <p:sp>
        <p:nvSpPr>
          <p:cNvPr id="2054" name="Subtitle 2"/>
          <p:cNvSpPr txBox="1">
            <a:spLocks/>
          </p:cNvSpPr>
          <p:nvPr/>
        </p:nvSpPr>
        <p:spPr bwMode="auto">
          <a:xfrm>
            <a:off x="4416429" y="5050324"/>
            <a:ext cx="2952002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ru-RU" altLang="ru-RU" sz="2800" dirty="0" err="1" smtClean="0">
                <a:solidFill>
                  <a:srgbClr val="5336D1"/>
                </a:solidFill>
              </a:rPr>
              <a:t>Мельнова</a:t>
            </a:r>
            <a:r>
              <a:rPr lang="ru-RU" altLang="ru-RU" sz="2800" dirty="0" smtClean="0">
                <a:solidFill>
                  <a:srgbClr val="5336D1"/>
                </a:solidFill>
              </a:rPr>
              <a:t> Екатерина Ивановна</a:t>
            </a:r>
            <a:endParaRPr lang="en-US" altLang="ru-RU" sz="2800" dirty="0">
              <a:solidFill>
                <a:srgbClr val="5336D1"/>
              </a:solidFill>
            </a:endParaRPr>
          </a:p>
        </p:txBody>
      </p:sp>
      <p:sp>
        <p:nvSpPr>
          <p:cNvPr id="2055" name="Subtitle 2"/>
          <p:cNvSpPr txBox="1">
            <a:spLocks/>
          </p:cNvSpPr>
          <p:nvPr/>
        </p:nvSpPr>
        <p:spPr bwMode="auto">
          <a:xfrm>
            <a:off x="4427538" y="5446185"/>
            <a:ext cx="215901" cy="478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altLang="ru-RU" sz="1400">
                <a:solidFill>
                  <a:srgbClr val="5336D1"/>
                </a:solidFill>
              </a:rPr>
              <a:t>|</a:t>
            </a:r>
          </a:p>
        </p:txBody>
      </p:sp>
      <p:grpSp>
        <p:nvGrpSpPr>
          <p:cNvPr id="2056" name="Group 98"/>
          <p:cNvGrpSpPr>
            <a:grpSpLocks noChangeAspect="1"/>
          </p:cNvGrpSpPr>
          <p:nvPr/>
        </p:nvGrpSpPr>
        <p:grpSpPr bwMode="auto">
          <a:xfrm flipV="1">
            <a:off x="8105777" y="5473702"/>
            <a:ext cx="919163" cy="1217084"/>
            <a:chOff x="2029" y="777"/>
            <a:chExt cx="1702" cy="1691"/>
          </a:xfrm>
        </p:grpSpPr>
        <p:sp>
          <p:nvSpPr>
            <p:cNvPr id="2057" name="Line 99"/>
            <p:cNvSpPr>
              <a:spLocks noChangeShapeType="1"/>
            </p:cNvSpPr>
            <p:nvPr/>
          </p:nvSpPr>
          <p:spPr bwMode="auto">
            <a:xfrm>
              <a:off x="2029" y="777"/>
              <a:ext cx="1692" cy="1691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8" name="Line 100"/>
            <p:cNvSpPr>
              <a:spLocks noChangeShapeType="1"/>
            </p:cNvSpPr>
            <p:nvPr/>
          </p:nvSpPr>
          <p:spPr bwMode="auto">
            <a:xfrm>
              <a:off x="2271" y="777"/>
              <a:ext cx="1460" cy="1458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59" name="Line 101"/>
            <p:cNvSpPr>
              <a:spLocks noChangeShapeType="1"/>
            </p:cNvSpPr>
            <p:nvPr/>
          </p:nvSpPr>
          <p:spPr bwMode="auto">
            <a:xfrm>
              <a:off x="2513" y="777"/>
              <a:ext cx="1218" cy="1216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0" name="Line 102"/>
            <p:cNvSpPr>
              <a:spLocks noChangeShapeType="1"/>
            </p:cNvSpPr>
            <p:nvPr/>
          </p:nvSpPr>
          <p:spPr bwMode="auto">
            <a:xfrm>
              <a:off x="2753" y="777"/>
              <a:ext cx="978" cy="97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1" name="Line 103"/>
            <p:cNvSpPr>
              <a:spLocks noChangeShapeType="1"/>
            </p:cNvSpPr>
            <p:nvPr/>
          </p:nvSpPr>
          <p:spPr bwMode="auto">
            <a:xfrm>
              <a:off x="2995" y="777"/>
              <a:ext cx="736" cy="735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2" name="Line 104"/>
            <p:cNvSpPr>
              <a:spLocks noChangeShapeType="1"/>
            </p:cNvSpPr>
            <p:nvPr/>
          </p:nvSpPr>
          <p:spPr bwMode="auto">
            <a:xfrm>
              <a:off x="3237" y="777"/>
              <a:ext cx="494" cy="493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3" name="Line 105"/>
            <p:cNvSpPr>
              <a:spLocks noChangeShapeType="1"/>
            </p:cNvSpPr>
            <p:nvPr/>
          </p:nvSpPr>
          <p:spPr bwMode="auto">
            <a:xfrm>
              <a:off x="3479" y="777"/>
              <a:ext cx="252" cy="25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64" name="Line 106"/>
            <p:cNvSpPr>
              <a:spLocks noChangeShapeType="1"/>
            </p:cNvSpPr>
            <p:nvPr/>
          </p:nvSpPr>
          <p:spPr bwMode="auto">
            <a:xfrm>
              <a:off x="3719" y="777"/>
              <a:ext cx="12" cy="12"/>
            </a:xfrm>
            <a:prstGeom prst="line">
              <a:avLst/>
            </a:prstGeom>
            <a:noFill/>
            <a:ln w="12700">
              <a:solidFill>
                <a:srgbClr val="350CFE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5"/>
    </mc:Choice>
    <mc:Fallback>
      <p:transition spd="slow" advTm="287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8194" name="Picture 2" descr="D:\Documents and Settings\админ\Рабочий стол\сдать\фото\81c2e1cb8266c6553adacfd4be6498ec_i-3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-531248"/>
            <a:ext cx="6240359" cy="72004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Documents and Settings\админ\Рабочий стол\сдать\фото\1412949046_sochinenie_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7945" y="188640"/>
            <a:ext cx="5128166" cy="576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53959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457">
        <p14:gallery dir="l"/>
      </p:transition>
    </mc:Choice>
    <mc:Fallback>
      <p:transition spd="slow" advTm="54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 descr="D:\Documents and Settings\админ\Рабочий стол\сдать\фото\0_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7" y="260648"/>
            <a:ext cx="3997639" cy="26369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19" name="Picture 3" descr="D:\Documents and Settings\админ\Рабочий стол\сдать\фото\3997458220_full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49314"/>
            <a:ext cx="3913294" cy="26482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9220" name="Picture 4" descr="D:\Documents and Settings\админ\Рабочий стол\сдать\фото\8189497864f43ce45765fb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60333"/>
            <a:ext cx="6414681" cy="36082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179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304">
        <p14:gallery dir="l"/>
      </p:transition>
    </mc:Choice>
    <mc:Fallback>
      <p:transition spd="slow" advTm="6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42" name="Picture 2" descr="D:\Documents and Settings\админ\Рабочий стол\сдать\фото\4IQNxwnRAs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4080" y="123528"/>
            <a:ext cx="4954421" cy="3715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D:\Documents and Settings\админ\Рабочий стол\сдать\фото\70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015" y="3693021"/>
            <a:ext cx="1927000" cy="2590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D:\Documents and Settings\админ\Рабочий стол\сдать\фото\Attachment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893" y="546145"/>
            <a:ext cx="1989131" cy="2603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5" name="Picture 5" descr="D:\Documents and Settings\админ\Рабочий стол\сдать\фото\Attachm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63579"/>
            <a:ext cx="2162175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6" name="Picture 6" descr="D:\Documents and Settings\админ\Рабочий стол\сдать\фото\скачанные файл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1" y="3717032"/>
            <a:ext cx="2194831" cy="28879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7" name="Picture 7" descr="D:\Documents and Settings\админ\Рабочий стол\сдать\фото\64193354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555" y="1847933"/>
            <a:ext cx="2304256" cy="31621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8" name="Picture 8" descr="D:\Documents and Settings\админ\Рабочий стол\сдать\фото\скачанные файлы (1)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298" y="-243408"/>
            <a:ext cx="2443732" cy="3240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662769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8364">
        <p14:vortex dir="r"/>
      </p:transition>
    </mc:Choice>
    <mc:Fallback>
      <p:transition spd="slow" advTm="8364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1266" name="Picture 2" descr="D:\Documents and Settings\админ\Рабочий стол\сдать\фото\1305148603_urok-puteshestvie-v-kosmo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3996444" cy="26642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7" name="Picture 3" descr="D:\Documents and Settings\админ\Рабочий стол\сдать\фото\DSC_0716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045" y="476672"/>
            <a:ext cx="4267200" cy="28479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1268" name="Picture 4" descr="D:\Documents and Settings\админ\Рабочий стол\сдать\фото\images (1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3460750"/>
            <a:ext cx="4086125" cy="30645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D:\Documents and Settings\админ\Рабочий стол\сдать\фото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631" y="3144711"/>
            <a:ext cx="5404809" cy="3596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57228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6165">
        <p14:gallery dir="l"/>
      </p:transition>
    </mc:Choice>
    <mc:Fallback>
      <p:transition spd="slow" advTm="1616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2290" name="Picture 2" descr="D:\Documents and Settings\админ\Рабочий стол\сдать\фото\1252572144T4XGz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60648"/>
            <a:ext cx="2402631" cy="361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1" name="Picture 3" descr="D:\Documents and Settings\админ\Рабочий стол\сдать\фото\1409676622_yaroslav-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4103"/>
            <a:ext cx="2699221" cy="35989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2" name="Picture 4" descr="D:\Documents and Settings\админ\Рабочий стол\сдать\фото\3997458220_full.jpe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169359"/>
            <a:ext cx="3610843" cy="24436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293" name="Picture 5" descr="D:\Documents and Settings\админ\Рабочий стол\сдать\фото\Kolya_mama_pap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200002"/>
            <a:ext cx="3176439" cy="23823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1745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32086">
        <p14:gallery dir="l"/>
      </p:transition>
    </mc:Choice>
    <mc:Fallback>
      <p:transition spd="slow" advTm="3208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 descr="D:\Documents and Settings\админ\Рабочий стол\сдать\фото\01.09.13_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220472"/>
            <a:ext cx="5112568" cy="2882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6" name="Picture 4" descr="D:\Documents and Settings\админ\Рабочий стол\сдать\фото\images (2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56756"/>
            <a:ext cx="4102078" cy="32685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7" name="Picture 5" descr="D:\Documents and Settings\админ\Рабочий стол\сдать\фото\zdorov obraz qizni1_clip_image00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882" y="116632"/>
            <a:ext cx="4634647" cy="30897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3318" name="Picture 6" descr="D:\Documents and Settings\админ\Рабочий стол\сдать\фото\image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2526"/>
            <a:ext cx="5162597" cy="3435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99862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55"/>
    </mc:Choice>
    <mc:Fallback>
      <p:transition spd="slow" advTm="1365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4338" name="Picture 2" descr="D:\Documents and Settings\админ\Рабочий стол\сдать\фото\8000260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5899" y="332656"/>
            <a:ext cx="4848953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39" name="Picture 3" descr="D:\Documents and Settings\админ\Рабочий стол\сдать\фото\9309460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1813"/>
            <a:ext cx="4850214" cy="32412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4340" name="Picture 4" descr="D:\Documents and Settings\админ\Рабочий стол\сдать\фото\miass270420118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755180"/>
            <a:ext cx="5504310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2436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6966">
        <p14:gallery dir="l"/>
      </p:transition>
    </mc:Choice>
    <mc:Fallback>
      <p:transition spd="slow" advTm="696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8000" i="1" dirty="0" smtClean="0"/>
              <a:t>           </a:t>
            </a:r>
            <a:r>
              <a:rPr lang="ru-RU" sz="8000" i="1" dirty="0" smtClean="0">
                <a:solidFill>
                  <a:schemeClr val="bg1"/>
                </a:solidFill>
              </a:rPr>
              <a:t>Спасибо </a:t>
            </a:r>
          </a:p>
          <a:p>
            <a:pPr marL="0" indent="0">
              <a:buNone/>
            </a:pPr>
            <a:r>
              <a:rPr lang="ru-RU" sz="8000" i="1" dirty="0" smtClean="0">
                <a:solidFill>
                  <a:schemeClr val="bg1"/>
                </a:solidFill>
              </a:rPr>
              <a:t>                  за </a:t>
            </a:r>
          </a:p>
          <a:p>
            <a:pPr marL="0" indent="0">
              <a:buNone/>
            </a:pPr>
            <a:r>
              <a:rPr lang="ru-RU" sz="8000" i="1" dirty="0" smtClean="0">
                <a:solidFill>
                  <a:schemeClr val="bg1"/>
                </a:solidFill>
              </a:rPr>
              <a:t>         внимание!</a:t>
            </a:r>
            <a:endParaRPr lang="ru-RU" sz="8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897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572">
        <p14:prism isInverted="1"/>
      </p:transition>
    </mc:Choice>
    <mc:Fallback>
      <p:transition spd="slow" advTm="157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5"/>
            <a:ext cx="8291264" cy="5360930"/>
          </a:xfrm>
        </p:spPr>
        <p:txBody>
          <a:bodyPr/>
          <a:lstStyle/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   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«О </a:t>
            </a:r>
            <a:r>
              <a:rPr lang="ru-RU" sz="280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межпредметных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связях говорится очень много. </a:t>
            </a:r>
            <a:r>
              <a:rPr lang="ru-RU" sz="2800" spc="45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Каждому </a:t>
            </a:r>
            <a:r>
              <a:rPr lang="ru-RU" sz="2800" spc="45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учителю ясно, что надо в своем предмете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искать точки соприкосновения с материалом других </a:t>
            </a:r>
            <a:r>
              <a:rPr lang="ru-RU" sz="2800" spc="1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предметов. Но </a:t>
            </a:r>
            <a:r>
              <a:rPr lang="ru-RU" sz="2800" spc="10" dirty="0" err="1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межпредметные</a:t>
            </a:r>
            <a:r>
              <a:rPr lang="ru-RU" sz="2800" spc="1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 связи заключаются не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только в этом. Наиболее глубокие связи лежат не столько </a:t>
            </a:r>
            <a:r>
              <a:rPr lang="ru-RU" sz="2800" spc="35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 содержании фактического материала, сколько в </a:t>
            </a:r>
            <a:r>
              <a:rPr lang="ru-RU" sz="280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характере умственного труда</a:t>
            </a:r>
            <a:r>
              <a:rPr lang="ru-RU" sz="280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».</a:t>
            </a:r>
            <a:endParaRPr lang="ru-RU" sz="2800" dirty="0" smtClean="0">
              <a:solidFill>
                <a:schemeClr val="bg1"/>
              </a:solidFill>
              <a:ea typeface="Calibri"/>
              <a:cs typeface="Times New Roman"/>
            </a:endParaRPr>
          </a:p>
          <a:p>
            <a:pPr marL="0" indent="0" algn="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800" spc="10" dirty="0" smtClean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(</a:t>
            </a:r>
            <a:r>
              <a:rPr lang="ru-RU" sz="2800" spc="10" dirty="0">
                <a:solidFill>
                  <a:schemeClr val="bg1"/>
                </a:solidFill>
                <a:latin typeface="Times New Roman"/>
                <a:ea typeface="Calibri"/>
                <a:cs typeface="Times New Roman"/>
              </a:rPr>
              <a:t>В.А. Сухомлинский)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9547">
        <p14:reveal/>
      </p:transition>
    </mc:Choice>
    <mc:Fallback>
      <p:transition spd="slow" advTm="954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Актуальность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-</a:t>
            </a:r>
            <a:r>
              <a:rPr lang="ru-RU" i="1" dirty="0" smtClean="0">
                <a:solidFill>
                  <a:schemeClr val="bg1"/>
                </a:solidFill>
              </a:rPr>
              <a:t>Использовать </a:t>
            </a:r>
            <a:r>
              <a:rPr lang="ru-RU" i="1" dirty="0">
                <a:solidFill>
                  <a:schemeClr val="bg1"/>
                </a:solidFill>
              </a:rPr>
              <a:t>в обучении </a:t>
            </a:r>
            <a:r>
              <a:rPr lang="ru-RU" i="1" dirty="0" smtClean="0">
                <a:solidFill>
                  <a:schemeClr val="bg1"/>
                </a:solidFill>
              </a:rPr>
              <a:t>приемы </a:t>
            </a:r>
            <a:r>
              <a:rPr lang="ru-RU" i="1" dirty="0">
                <a:solidFill>
                  <a:schemeClr val="bg1"/>
                </a:solidFill>
              </a:rPr>
              <a:t>и </a:t>
            </a:r>
            <a:r>
              <a:rPr lang="ru-RU" i="1" dirty="0" smtClean="0">
                <a:solidFill>
                  <a:schemeClr val="bg1"/>
                </a:solidFill>
              </a:rPr>
              <a:t>методы собирать </a:t>
            </a:r>
            <a:r>
              <a:rPr lang="ru-RU" i="1" dirty="0">
                <a:solidFill>
                  <a:schemeClr val="bg1"/>
                </a:solidFill>
              </a:rPr>
              <a:t>необходимую </a:t>
            </a:r>
            <a:r>
              <a:rPr lang="ru-RU" i="1" dirty="0" smtClean="0">
                <a:solidFill>
                  <a:schemeClr val="bg1"/>
                </a:solidFill>
              </a:rPr>
              <a:t>информацию</a:t>
            </a:r>
          </a:p>
          <a:p>
            <a:pPr marL="0" indent="0">
              <a:buNone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</a:rPr>
              <a:t>Выдвигать гипотезы</a:t>
            </a:r>
          </a:p>
          <a:p>
            <a:pPr>
              <a:buFontTx/>
              <a:buChar char="-"/>
            </a:pPr>
            <a:endParaRPr lang="ru-RU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bg1"/>
                </a:solidFill>
              </a:rPr>
              <a:t>Делать </a:t>
            </a:r>
            <a:r>
              <a:rPr lang="ru-RU" i="1" dirty="0">
                <a:solidFill>
                  <a:schemeClr val="bg1"/>
                </a:solidFill>
              </a:rPr>
              <a:t>выводы </a:t>
            </a:r>
            <a:endParaRPr lang="ru-RU" i="1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ru-RU" i="1" dirty="0"/>
          </a:p>
          <a:p>
            <a:pPr>
              <a:buFontTx/>
              <a:buChar char="-"/>
            </a:pPr>
            <a:endParaRPr lang="ru-RU" i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8866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3977">
        <p14:reveal/>
      </p:transition>
    </mc:Choice>
    <mc:Fallback>
      <p:transition spd="slow" advTm="1397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Системно </a:t>
            </a:r>
            <a:r>
              <a:rPr lang="ru-RU" dirty="0" err="1" smtClean="0">
                <a:solidFill>
                  <a:schemeClr val="bg1"/>
                </a:solidFill>
              </a:rPr>
              <a:t>деятельностный</a:t>
            </a:r>
            <a:r>
              <a:rPr lang="ru-RU" dirty="0" smtClean="0">
                <a:solidFill>
                  <a:schemeClr val="bg1"/>
                </a:solidFill>
              </a:rPr>
              <a:t> подход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D:\Documents and Settings\админ\Рабочий стол\сдать\фото\104749886_RRSRy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950686"/>
            <a:ext cx="4323021" cy="289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Documents and Settings\админ\Рабочий стол\сдать\фото\globalchang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0843" y="1492836"/>
            <a:ext cx="3116893" cy="31683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Documents and Settings\админ\Рабочий стол\сдать\фото\imgpreview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29" y="1758488"/>
            <a:ext cx="3790177" cy="2896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99034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 advTm="13773">
        <p14:reveal/>
      </p:transition>
    </mc:Choice>
    <mc:Fallback>
      <p:transition spd="slow" advTm="1377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D:\Documents and Settings\админ\Рабочий стол\сдать\фото\151866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77268"/>
            <a:ext cx="4536503" cy="2996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5" name="Picture 3" descr="D:\Documents and Settings\админ\Рабочий стол\сдать\фото\0906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503" y="477268"/>
            <a:ext cx="4354577" cy="29969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6" name="Picture 4" descr="D:\Documents and Settings\админ\Рабочий стол\сдать\фото\1380092989_delaem_ni4ego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87130"/>
            <a:ext cx="4832480" cy="3865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85889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2141">
        <p14:vortex dir="r"/>
      </p:transition>
    </mc:Choice>
    <mc:Fallback>
      <p:transition spd="slow" advTm="1214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D:\Documents and Settings\админ\Рабочий стол\сдать\фото\3009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5492"/>
            <a:ext cx="6480720" cy="7408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27988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2678">
        <p14:gallery dir="l"/>
      </p:transition>
    </mc:Choice>
    <mc:Fallback>
      <p:transition spd="slow" advTm="26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5122" name="Picture 2" descr="D:\Documents and Settings\админ\Рабочий стол\сдать\фото\imag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74973"/>
            <a:ext cx="4013430" cy="5351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D:\Documents and Settings\админ\Рабочий стол\сдать\фото\1331141109_2702201233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12775"/>
            <a:ext cx="5706892" cy="4513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08210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5295">
        <p14:gallery dir="l"/>
      </p:transition>
    </mc:Choice>
    <mc:Fallback>
      <p:transition spd="slow" advTm="529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1"/>
                </a:solidFill>
              </a:rPr>
              <a:t>З</a:t>
            </a:r>
            <a:r>
              <a:rPr lang="ru-RU" i="1" dirty="0" smtClean="0">
                <a:solidFill>
                  <a:schemeClr val="bg1"/>
                </a:solidFill>
              </a:rPr>
              <a:t>нания в реальных условиях 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 descr="D:\Documents and Settings\админ\Рабочий стол\сдать\фото\5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556792"/>
            <a:ext cx="3744572" cy="3518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7" name="Picture 3" descr="D:\Documents and Settings\админ\Рабочий стол\сдать\фото\anziani_ucraina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3" y="1381889"/>
            <a:ext cx="2108934" cy="3168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48" name="Picture 4" descr="D:\Documents and Settings\админ\Рабочий стол\сдать\фото\news_text_1755_7455_m489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933056"/>
            <a:ext cx="4842829" cy="3072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138919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14652">
        <p14:vortex dir="r"/>
      </p:transition>
    </mc:Choice>
    <mc:Fallback>
      <p:transition spd="slow" advTm="1465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7170" name="Picture 2" descr="D:\Documents and Settings\админ\Рабочий стол\сдать\фото\703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19502"/>
            <a:ext cx="2304256" cy="30971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1" name="Picture 3" descr="D:\Documents and Settings\админ\Рабочий стол\сдать\фото\Attachment (1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57" y="164559"/>
            <a:ext cx="2433751" cy="3185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2" name="Picture 4" descr="D:\Documents and Settings\админ\Рабочий стол\сдать\фото\Attachment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7338" y="3356992"/>
            <a:ext cx="2390785" cy="31596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3" name="Picture 5" descr="D:\Documents and Settings\админ\Рабочий стол\сдать\фото\скачанные файлы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38244"/>
            <a:ext cx="2462673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82068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8972">
        <p14:gallery dir="l"/>
      </p:transition>
    </mc:Choice>
    <mc:Fallback>
      <p:transition spd="slow" advTm="89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2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2.1|1.7|5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7|3.9|3.7|5.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3.3|3.9|2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6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4.6|4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5.5|1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.5|1.4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4|2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5|1.4|1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.5"/>
</p:tagLst>
</file>

<file path=ppt/theme/theme1.xml><?xml version="1.0" encoding="utf-8"?>
<a:theme xmlns:a="http://schemas.openxmlformats.org/drawingml/2006/main" name="shablon30">
  <a:themeElements>
    <a:clrScheme name="Bokeh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279FF"/>
      </a:accent1>
      <a:accent2>
        <a:srgbClr val="5336D1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9279FF"/>
      </a:hlink>
      <a:folHlink>
        <a:srgbClr val="FEB2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shablon30</Template>
  <TotalTime>303</TotalTime>
  <Words>125</Words>
  <Application>Microsoft Office PowerPoint</Application>
  <PresentationFormat>Экран (4:3)</PresentationFormat>
  <Paragraphs>37</Paragraphs>
  <Slides>17</Slides>
  <Notes>17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shablon30</vt:lpstr>
      <vt:lpstr>  Авторская концепция: </vt:lpstr>
      <vt:lpstr>Презентация PowerPoint</vt:lpstr>
      <vt:lpstr>Актуальность </vt:lpstr>
      <vt:lpstr>Системно деятельностный подход </vt:lpstr>
      <vt:lpstr>Презентация PowerPoint</vt:lpstr>
      <vt:lpstr>Презентация PowerPoint</vt:lpstr>
      <vt:lpstr>Презентация PowerPoint</vt:lpstr>
      <vt:lpstr>Знания в реальных условиях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Авторская концепция: </dc:title>
  <dc:creator>админ</dc:creator>
  <cp:lastModifiedBy>админ</cp:lastModifiedBy>
  <cp:revision>16</cp:revision>
  <dcterms:created xsi:type="dcterms:W3CDTF">2015-03-22T14:10:02Z</dcterms:created>
  <dcterms:modified xsi:type="dcterms:W3CDTF">2015-03-23T13:35:21Z</dcterms:modified>
</cp:coreProperties>
</file>